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  <p:sldId id="295" r:id="rId4"/>
    <p:sldId id="259" r:id="rId5"/>
    <p:sldId id="296" r:id="rId6"/>
    <p:sldId id="267" r:id="rId7"/>
    <p:sldId id="261" r:id="rId8"/>
    <p:sldId id="262" r:id="rId9"/>
    <p:sldId id="263" r:id="rId10"/>
    <p:sldId id="264" r:id="rId11"/>
    <p:sldId id="265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8" r:id="rId21"/>
    <p:sldId id="276" r:id="rId22"/>
    <p:sldId id="277" r:id="rId23"/>
    <p:sldId id="283" r:id="rId24"/>
    <p:sldId id="279" r:id="rId25"/>
    <p:sldId id="280" r:id="rId26"/>
    <p:sldId id="307" r:id="rId27"/>
    <p:sldId id="308" r:id="rId28"/>
    <p:sldId id="297" r:id="rId29"/>
    <p:sldId id="281" r:id="rId30"/>
    <p:sldId id="282" r:id="rId31"/>
    <p:sldId id="284" r:id="rId32"/>
    <p:sldId id="285" r:id="rId33"/>
    <p:sldId id="287" r:id="rId34"/>
    <p:sldId id="288" r:id="rId35"/>
    <p:sldId id="286" r:id="rId36"/>
    <p:sldId id="289" r:id="rId37"/>
    <p:sldId id="290" r:id="rId38"/>
    <p:sldId id="291" r:id="rId39"/>
    <p:sldId id="292" r:id="rId40"/>
    <p:sldId id="293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294" r:id="rId49"/>
    <p:sldId id="306" r:id="rId5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2AB8A"/>
    <a:srgbClr val="96643A"/>
    <a:srgbClr val="E4CDBA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242" autoAdjust="0"/>
    <p:restoredTop sz="94660"/>
  </p:normalViewPr>
  <p:slideViewPr>
    <p:cSldViewPr>
      <p:cViewPr varScale="1">
        <p:scale>
          <a:sx n="91" d="100"/>
          <a:sy n="91" d="100"/>
        </p:scale>
        <p:origin x="-84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57441-3A5E-4C64-9370-2D23927E9E87}" type="datetimeFigureOut">
              <a:rPr lang="en-US" smtClean="0"/>
              <a:pPr/>
              <a:t>9/30/2008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97523-8A2F-4C0F-88D9-D458FADFB37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57441-3A5E-4C64-9370-2D23927E9E87}" type="datetimeFigureOut">
              <a:rPr lang="en-US" smtClean="0"/>
              <a:pPr/>
              <a:t>9/30/2008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97523-8A2F-4C0F-88D9-D458FADFB37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57441-3A5E-4C64-9370-2D23927E9E87}" type="datetimeFigureOut">
              <a:rPr lang="en-US" smtClean="0"/>
              <a:pPr/>
              <a:t>9/30/2008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97523-8A2F-4C0F-88D9-D458FADFB37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57441-3A5E-4C64-9370-2D23927E9E87}" type="datetimeFigureOut">
              <a:rPr lang="en-US" smtClean="0"/>
              <a:pPr/>
              <a:t>9/30/2008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97523-8A2F-4C0F-88D9-D458FADFB37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57441-3A5E-4C64-9370-2D23927E9E87}" type="datetimeFigureOut">
              <a:rPr lang="en-US" smtClean="0"/>
              <a:pPr/>
              <a:t>9/30/2008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97523-8A2F-4C0F-88D9-D458FADFB37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57441-3A5E-4C64-9370-2D23927E9E87}" type="datetimeFigureOut">
              <a:rPr lang="en-US" smtClean="0"/>
              <a:pPr/>
              <a:t>9/30/2008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97523-8A2F-4C0F-88D9-D458FADFB37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57441-3A5E-4C64-9370-2D23927E9E87}" type="datetimeFigureOut">
              <a:rPr lang="en-US" smtClean="0"/>
              <a:pPr/>
              <a:t>9/30/2008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97523-8A2F-4C0F-88D9-D458FADFB37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57441-3A5E-4C64-9370-2D23927E9E87}" type="datetimeFigureOut">
              <a:rPr lang="en-US" smtClean="0"/>
              <a:pPr/>
              <a:t>9/30/2008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97523-8A2F-4C0F-88D9-D458FADFB37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57441-3A5E-4C64-9370-2D23927E9E87}" type="datetimeFigureOut">
              <a:rPr lang="en-US" smtClean="0"/>
              <a:pPr/>
              <a:t>9/30/2008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97523-8A2F-4C0F-88D9-D458FADFB37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57441-3A5E-4C64-9370-2D23927E9E87}" type="datetimeFigureOut">
              <a:rPr lang="en-US" smtClean="0"/>
              <a:pPr/>
              <a:t>9/30/2008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97523-8A2F-4C0F-88D9-D458FADFB37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57441-3A5E-4C64-9370-2D23927E9E87}" type="datetimeFigureOut">
              <a:rPr lang="en-US" smtClean="0"/>
              <a:pPr/>
              <a:t>9/30/2008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97523-8A2F-4C0F-88D9-D458FADFB37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557441-3A5E-4C64-9370-2D23927E9E87}" type="datetimeFigureOut">
              <a:rPr lang="en-US" smtClean="0"/>
              <a:pPr/>
              <a:t>9/30/2008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797523-8A2F-4C0F-88D9-D458FADFB37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wmf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wmf"/><Relationship Id="rId4" Type="http://schemas.openxmlformats.org/officeDocument/2006/relationships/image" Target="../media/image8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w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wmf"/><Relationship Id="rId5" Type="http://schemas.openxmlformats.org/officeDocument/2006/relationships/image" Target="../media/image12.wmf"/><Relationship Id="rId4" Type="http://schemas.openxmlformats.org/officeDocument/2006/relationships/image" Target="../media/image11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8.w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wmf"/><Relationship Id="rId5" Type="http://schemas.openxmlformats.org/officeDocument/2006/relationships/image" Target="../media/image16.wmf"/><Relationship Id="rId4" Type="http://schemas.openxmlformats.org/officeDocument/2006/relationships/image" Target="../media/image15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9.jpeg"/><Relationship Id="rId7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nusports.cn/" TargetMode="External"/><Relationship Id="rId5" Type="http://schemas.openxmlformats.org/officeDocument/2006/relationships/image" Target="../media/image21.jpeg"/><Relationship Id="rId4" Type="http://schemas.openxmlformats.org/officeDocument/2006/relationships/image" Target="../media/image20.jpeg"/><Relationship Id="rId9" Type="http://schemas.openxmlformats.org/officeDocument/2006/relationships/image" Target="../media/image2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1.bin"/><Relationship Id="rId4" Type="http://schemas.openxmlformats.org/officeDocument/2006/relationships/image" Target="../media/image2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gi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3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5.jpe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8" name="Picture 6" descr="http://www.thargnar.com/backgrounds/book_background2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-1" y="0"/>
            <a:ext cx="9170973" cy="6858000"/>
          </a:xfrm>
          <a:prstGeom prst="rect">
            <a:avLst/>
          </a:prstGeom>
          <a:noFill/>
        </p:spPr>
      </p:pic>
      <p:pic>
        <p:nvPicPr>
          <p:cNvPr id="23556" name="Picture 4" descr="C:\Documents and Settings\Robert Brownell\Local Settings\Temporary Internet Files\FrontPageTempDir\wpe5.gif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4190999" y="-23884"/>
            <a:ext cx="4490545" cy="6837216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E4CDBA">
              <a:alpha val="53725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04800" y="304800"/>
            <a:ext cx="5626284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8000" b="1" cap="none" spc="50" dirty="0" smtClean="0">
                <a:ln w="11430">
                  <a:solidFill>
                    <a:srgbClr val="96643A"/>
                  </a:solidFill>
                </a:ln>
                <a:solidFill>
                  <a:srgbClr val="D2AB8A"/>
                </a:solidFill>
                <a:effectLst>
                  <a:glow rad="101600">
                    <a:srgbClr val="96643A">
                      <a:alpha val="60000"/>
                    </a:srgbClr>
                  </a:glow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Knowledge</a:t>
            </a:r>
          </a:p>
          <a:p>
            <a:r>
              <a:rPr lang="en-US" sz="8000" b="1" spc="50" dirty="0" smtClean="0">
                <a:ln w="11430">
                  <a:solidFill>
                    <a:srgbClr val="96643A"/>
                  </a:solidFill>
                </a:ln>
                <a:solidFill>
                  <a:srgbClr val="D2AB8A"/>
                </a:solidFill>
                <a:effectLst>
                  <a:glow rad="101600">
                    <a:srgbClr val="96643A">
                      <a:alpha val="60000"/>
                    </a:srgbClr>
                  </a:glow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Wisdom</a:t>
            </a:r>
            <a:endParaRPr lang="en-US" sz="8000" b="1" cap="none" spc="50" dirty="0">
              <a:ln w="11430">
                <a:solidFill>
                  <a:srgbClr val="96643A"/>
                </a:solidFill>
              </a:ln>
              <a:solidFill>
                <a:srgbClr val="D2AB8A"/>
              </a:solidFill>
              <a:effectLst>
                <a:glow rad="101600">
                  <a:srgbClr val="96643A">
                    <a:alpha val="60000"/>
                  </a:srgbClr>
                </a:glow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2400" y="5562600"/>
            <a:ext cx="8504123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What is the difference?</a:t>
            </a:r>
            <a:endParaRPr lang="en-US" sz="6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8" name="Picture 6" descr="http://www.thargnar.com/backgrounds/book_background2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-1" y="0"/>
            <a:ext cx="9170973" cy="6858000"/>
          </a:xfrm>
          <a:prstGeom prst="rect">
            <a:avLst/>
          </a:prstGeom>
          <a:noFill/>
        </p:spPr>
      </p:pic>
      <p:pic>
        <p:nvPicPr>
          <p:cNvPr id="23556" name="Picture 4" descr="C:\Documents and Settings\Robert Brownell\Local Settings\Temporary Internet Files\FrontPageTempDir\wpe5.gif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4190999" y="-23884"/>
            <a:ext cx="4490545" cy="6837216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E4CDBA">
              <a:alpha val="53725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04800" y="0"/>
            <a:ext cx="5626284" cy="480131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8000" b="1" cap="none" spc="50" dirty="0" smtClean="0">
                <a:ln w="11430">
                  <a:solidFill>
                    <a:srgbClr val="96643A"/>
                  </a:solidFill>
                </a:ln>
                <a:solidFill>
                  <a:srgbClr val="D2AB8A"/>
                </a:solidFill>
                <a:effectLst>
                  <a:glow rad="101600">
                    <a:srgbClr val="96643A">
                      <a:alpha val="60000"/>
                    </a:srgbClr>
                  </a:glow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Knowledge</a:t>
            </a:r>
          </a:p>
          <a:p>
            <a:endParaRPr lang="en-US" sz="6000" b="1" spc="50" dirty="0" smtClean="0">
              <a:ln w="11430">
                <a:solidFill>
                  <a:srgbClr val="96643A"/>
                </a:solidFill>
              </a:ln>
              <a:solidFill>
                <a:srgbClr val="D2AB8A"/>
              </a:solidFill>
              <a:effectLst>
                <a:glow rad="101600">
                  <a:srgbClr val="96643A">
                    <a:alpha val="60000"/>
                  </a:srgbClr>
                </a:glow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sz="8000" b="1" spc="50" dirty="0">
              <a:ln w="11430">
                <a:solidFill>
                  <a:srgbClr val="96643A"/>
                </a:solidFill>
              </a:ln>
              <a:solidFill>
                <a:srgbClr val="D2AB8A"/>
              </a:solidFill>
              <a:effectLst>
                <a:glow rad="101600">
                  <a:srgbClr val="96643A">
                    <a:alpha val="60000"/>
                  </a:srgbClr>
                </a:glow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a:endParaRPr>
          </a:p>
          <a:p>
            <a:r>
              <a:rPr lang="en-US" sz="8000" b="1" spc="50" dirty="0" smtClean="0">
                <a:ln w="11430">
                  <a:solidFill>
                    <a:srgbClr val="96643A"/>
                  </a:solidFill>
                </a:ln>
                <a:solidFill>
                  <a:srgbClr val="D2AB8A"/>
                </a:solidFill>
                <a:effectLst>
                  <a:glow rad="101600">
                    <a:srgbClr val="96643A">
                      <a:alpha val="60000"/>
                    </a:srgbClr>
                  </a:glow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Wisdom</a:t>
            </a:r>
            <a:endParaRPr lang="en-US" sz="8000" b="1" cap="none" spc="50" dirty="0">
              <a:ln w="11430">
                <a:solidFill>
                  <a:srgbClr val="96643A"/>
                </a:solidFill>
              </a:ln>
              <a:solidFill>
                <a:srgbClr val="D2AB8A"/>
              </a:solidFill>
              <a:effectLst>
                <a:glow rad="101600">
                  <a:srgbClr val="96643A">
                    <a:alpha val="60000"/>
                  </a:srgbClr>
                </a:glow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85800" y="1210270"/>
            <a:ext cx="519251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-Feeds your Mind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85800" y="4635641"/>
            <a:ext cx="59161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-Feeds your Heart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8" name="Picture 6" descr="http://www.thargnar.com/backgrounds/book_background2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-1" y="0"/>
            <a:ext cx="9170973" cy="6858000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E4CDBA">
              <a:alpha val="53725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4754" name="Picture 2" descr="http://daveyboyd.com/wp-content/uploads/2007/09/sand-castle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5731290" cy="4038600"/>
          </a:xfrm>
          <a:prstGeom prst="rect">
            <a:avLst/>
          </a:prstGeom>
          <a:noFill/>
        </p:spPr>
      </p:pic>
      <p:pic>
        <p:nvPicPr>
          <p:cNvPr id="74756" name="Picture 4" descr="http://upload.wikimedia.org/wikipedia/commons/a/af/All_Gizah_Pyramids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0" y="3962400"/>
            <a:ext cx="5715000" cy="2895600"/>
          </a:xfrm>
          <a:prstGeom prst="rect">
            <a:avLst/>
          </a:prstGeom>
          <a:noFill/>
        </p:spPr>
      </p:pic>
      <p:sp>
        <p:nvSpPr>
          <p:cNvPr id="10" name="Rectangle 9"/>
          <p:cNvSpPr/>
          <p:nvPr/>
        </p:nvSpPr>
        <p:spPr>
          <a:xfrm>
            <a:off x="4495800" y="0"/>
            <a:ext cx="4495800" cy="517064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6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What is the difference between these 2 Structures?</a:t>
            </a:r>
            <a:endParaRPr lang="en-US" sz="6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8" name="Picture 6" descr="http://www.thargnar.com/backgrounds/book_background2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-1" y="0"/>
            <a:ext cx="9170973" cy="6858000"/>
          </a:xfrm>
          <a:prstGeom prst="rect">
            <a:avLst/>
          </a:prstGeom>
          <a:noFill/>
        </p:spPr>
      </p:pic>
      <p:pic>
        <p:nvPicPr>
          <p:cNvPr id="23556" name="Picture 4" descr="C:\Documents and Settings\Robert Brownell\Local Settings\Temporary Internet Files\FrontPageTempDir\wpe5.gif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4190999" y="-23884"/>
            <a:ext cx="4490545" cy="6837216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E4CDBA">
              <a:alpha val="53725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04800" y="0"/>
            <a:ext cx="5626284" cy="480131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8000" b="1" cap="none" spc="50" dirty="0" smtClean="0">
                <a:ln w="11430">
                  <a:solidFill>
                    <a:srgbClr val="96643A"/>
                  </a:solidFill>
                </a:ln>
                <a:solidFill>
                  <a:srgbClr val="D2AB8A"/>
                </a:solidFill>
                <a:effectLst>
                  <a:glow rad="101600">
                    <a:srgbClr val="96643A">
                      <a:alpha val="60000"/>
                    </a:srgbClr>
                  </a:glow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Knowledge</a:t>
            </a:r>
          </a:p>
          <a:p>
            <a:endParaRPr lang="en-US" sz="6000" b="1" spc="50" dirty="0" smtClean="0">
              <a:ln w="11430">
                <a:solidFill>
                  <a:srgbClr val="96643A"/>
                </a:solidFill>
              </a:ln>
              <a:solidFill>
                <a:srgbClr val="D2AB8A"/>
              </a:solidFill>
              <a:effectLst>
                <a:glow rad="101600">
                  <a:srgbClr val="96643A">
                    <a:alpha val="60000"/>
                  </a:srgbClr>
                </a:glow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sz="8000" b="1" spc="50" dirty="0">
              <a:ln w="11430">
                <a:solidFill>
                  <a:srgbClr val="96643A"/>
                </a:solidFill>
              </a:ln>
              <a:solidFill>
                <a:srgbClr val="D2AB8A"/>
              </a:solidFill>
              <a:effectLst>
                <a:glow rad="101600">
                  <a:srgbClr val="96643A">
                    <a:alpha val="60000"/>
                  </a:srgbClr>
                </a:glow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a:endParaRPr>
          </a:p>
          <a:p>
            <a:r>
              <a:rPr lang="en-US" sz="8000" b="1" spc="50" dirty="0" smtClean="0">
                <a:ln w="11430">
                  <a:solidFill>
                    <a:srgbClr val="96643A"/>
                  </a:solidFill>
                </a:ln>
                <a:solidFill>
                  <a:srgbClr val="D2AB8A"/>
                </a:solidFill>
                <a:effectLst>
                  <a:glow rad="101600">
                    <a:srgbClr val="96643A">
                      <a:alpha val="60000"/>
                    </a:srgbClr>
                  </a:glow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Wisdom</a:t>
            </a:r>
            <a:endParaRPr lang="en-US" sz="8000" b="1" cap="none" spc="50" dirty="0">
              <a:ln w="11430">
                <a:solidFill>
                  <a:srgbClr val="96643A"/>
                </a:solidFill>
              </a:ln>
              <a:solidFill>
                <a:srgbClr val="D2AB8A"/>
              </a:solidFill>
              <a:effectLst>
                <a:glow rad="101600">
                  <a:srgbClr val="96643A">
                    <a:alpha val="60000"/>
                  </a:srgbClr>
                </a:glow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85800" y="1210270"/>
            <a:ext cx="5175712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-Feeds your Brain</a:t>
            </a:r>
          </a:p>
          <a:p>
            <a:r>
              <a:rPr 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</a:rPr>
              <a:t>-Temporary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85800" y="4635641"/>
            <a:ext cx="5287088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-Feeds your Heart</a:t>
            </a:r>
          </a:p>
          <a:p>
            <a:r>
              <a:rPr 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</a:rPr>
              <a:t>-Eternal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8" name="Picture 6" descr="http://www.thargnar.com/backgrounds/book_background2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-1" y="0"/>
            <a:ext cx="9170973" cy="6858000"/>
          </a:xfrm>
          <a:prstGeom prst="rect">
            <a:avLst/>
          </a:prstGeom>
          <a:noFill/>
        </p:spPr>
      </p:pic>
      <p:pic>
        <p:nvPicPr>
          <p:cNvPr id="23556" name="Picture 4" descr="C:\Documents and Settings\Robert Brownell\Local Settings\Temporary Internet Files\FrontPageTempDir\wpe5.gif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4190999" y="-23884"/>
            <a:ext cx="4490545" cy="6837216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E4CDBA">
              <a:alpha val="53725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52400" y="-152400"/>
            <a:ext cx="5626284" cy="480131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8000" b="1" cap="none" spc="50" dirty="0" smtClean="0">
                <a:ln w="11430">
                  <a:solidFill>
                    <a:srgbClr val="96643A"/>
                  </a:solidFill>
                </a:ln>
                <a:solidFill>
                  <a:srgbClr val="D2AB8A"/>
                </a:solidFill>
                <a:effectLst>
                  <a:glow rad="101600">
                    <a:srgbClr val="96643A">
                      <a:alpha val="60000"/>
                    </a:srgbClr>
                  </a:glow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Knowledge</a:t>
            </a:r>
          </a:p>
          <a:p>
            <a:endParaRPr lang="en-US" sz="6000" b="1" spc="50" dirty="0" smtClean="0">
              <a:ln w="11430">
                <a:solidFill>
                  <a:srgbClr val="96643A"/>
                </a:solidFill>
              </a:ln>
              <a:solidFill>
                <a:srgbClr val="D2AB8A"/>
              </a:solidFill>
              <a:effectLst>
                <a:glow rad="101600">
                  <a:srgbClr val="96643A">
                    <a:alpha val="60000"/>
                  </a:srgbClr>
                </a:glow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sz="8000" b="1" spc="50" dirty="0">
              <a:ln w="11430">
                <a:solidFill>
                  <a:srgbClr val="96643A"/>
                </a:solidFill>
              </a:ln>
              <a:solidFill>
                <a:srgbClr val="D2AB8A"/>
              </a:solidFill>
              <a:effectLst>
                <a:glow rad="101600">
                  <a:srgbClr val="96643A">
                    <a:alpha val="60000"/>
                  </a:srgbClr>
                </a:glow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a:endParaRPr>
          </a:p>
          <a:p>
            <a:r>
              <a:rPr lang="en-US" sz="8000" b="1" spc="50" dirty="0" smtClean="0">
                <a:ln w="11430">
                  <a:solidFill>
                    <a:srgbClr val="96643A"/>
                  </a:solidFill>
                </a:ln>
                <a:solidFill>
                  <a:srgbClr val="D2AB8A"/>
                </a:solidFill>
                <a:effectLst>
                  <a:glow rad="101600">
                    <a:srgbClr val="96643A">
                      <a:alpha val="60000"/>
                    </a:srgbClr>
                  </a:glow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Wisdom</a:t>
            </a:r>
            <a:endParaRPr lang="en-US" sz="8000" b="1" cap="none" spc="50" dirty="0">
              <a:ln w="11430">
                <a:solidFill>
                  <a:srgbClr val="96643A"/>
                </a:solidFill>
              </a:ln>
              <a:solidFill>
                <a:srgbClr val="D2AB8A"/>
              </a:solidFill>
              <a:effectLst>
                <a:glow rad="101600">
                  <a:srgbClr val="96643A">
                    <a:alpha val="60000"/>
                  </a:srgbClr>
                </a:glow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81000" y="914400"/>
            <a:ext cx="8327664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-Feeds your Brain</a:t>
            </a:r>
          </a:p>
          <a:p>
            <a:r>
              <a:rPr 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-Temporary</a:t>
            </a:r>
          </a:p>
          <a:p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</a:rPr>
              <a:t>-Can be learned by studying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30216" y="4114800"/>
            <a:ext cx="8450647" cy="246221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4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-Feeds your Heart,     </a:t>
            </a:r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Eternal</a:t>
            </a:r>
          </a:p>
          <a:p>
            <a:r>
              <a:rPr lang="en-US" sz="5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</a:rPr>
              <a:t>-Slowly learned over a lifetime,</a:t>
            </a:r>
            <a:br>
              <a:rPr lang="en-US" sz="5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</a:rPr>
            </a:br>
            <a:r>
              <a:rPr lang="en-US" sz="5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</a:rPr>
              <a:t>only after carful reflection</a:t>
            </a:r>
            <a:endParaRPr lang="en-US" sz="5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8" name="Picture 6" descr="http://www.thargnar.com/backgrounds/book_background2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-1" y="0"/>
            <a:ext cx="9170973" cy="6858000"/>
          </a:xfrm>
          <a:prstGeom prst="rect">
            <a:avLst/>
          </a:prstGeom>
          <a:noFill/>
        </p:spPr>
      </p:pic>
      <p:pic>
        <p:nvPicPr>
          <p:cNvPr id="23556" name="Picture 4" descr="C:\Documents and Settings\Robert Brownell\Local Settings\Temporary Internet Files\FrontPageTempDir\wpe5.gif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4190999" y="-23884"/>
            <a:ext cx="4490545" cy="6837216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E4CDBA">
              <a:alpha val="53725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26595" y="228600"/>
            <a:ext cx="8407805" cy="60016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Who were the most evil people in History?</a:t>
            </a:r>
            <a:endParaRPr lang="en-US" sz="9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8" name="Picture 6" descr="http://www.thargnar.com/backgrounds/book_background2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-1" y="0"/>
            <a:ext cx="9170973" cy="6858000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E4CDBA">
              <a:alpha val="53725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2" descr="http://www.debbieschlussel.com/archives/hitle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2094" y="152399"/>
            <a:ext cx="5231906" cy="6088743"/>
          </a:xfrm>
          <a:prstGeom prst="rect">
            <a:avLst/>
          </a:prstGeom>
          <a:noFill/>
        </p:spPr>
      </p:pic>
      <p:sp>
        <p:nvSpPr>
          <p:cNvPr id="10" name="Rectangle 9"/>
          <p:cNvSpPr/>
          <p:nvPr/>
        </p:nvSpPr>
        <p:spPr>
          <a:xfrm>
            <a:off x="5257800" y="72571"/>
            <a:ext cx="3494314" cy="267765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4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Did he have</a:t>
            </a:r>
          </a:p>
          <a:p>
            <a:pPr algn="ctr"/>
            <a:r>
              <a:rPr lang="en-US" sz="4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Knowledge?</a:t>
            </a:r>
          </a:p>
          <a:p>
            <a:pPr algn="ctr"/>
            <a:endParaRPr lang="en-US" sz="72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257800" y="3581400"/>
            <a:ext cx="3494314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4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Did he have</a:t>
            </a:r>
          </a:p>
          <a:p>
            <a:pPr algn="ctr"/>
            <a:r>
              <a:rPr lang="en-US" sz="4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Wisdom?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14400" y="5934670"/>
            <a:ext cx="35846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Adolf Hitler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8" name="Picture 6" descr="http://www.thargnar.com/backgrounds/book_background2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-1" y="0"/>
            <a:ext cx="9170973" cy="6858000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E4CDBA">
              <a:alpha val="53725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2" descr="http://www.debbieschlussel.com/archives/hitle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2094" y="152399"/>
            <a:ext cx="5231906" cy="6088743"/>
          </a:xfrm>
          <a:prstGeom prst="rect">
            <a:avLst/>
          </a:prstGeom>
          <a:noFill/>
        </p:spPr>
      </p:pic>
      <p:sp>
        <p:nvSpPr>
          <p:cNvPr id="10" name="Rectangle 9"/>
          <p:cNvSpPr/>
          <p:nvPr/>
        </p:nvSpPr>
        <p:spPr>
          <a:xfrm>
            <a:off x="5257800" y="72571"/>
            <a:ext cx="3494314" cy="267765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4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Did he have</a:t>
            </a:r>
          </a:p>
          <a:p>
            <a:pPr algn="ctr"/>
            <a:r>
              <a:rPr lang="en-US" sz="4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Knowledge?</a:t>
            </a:r>
          </a:p>
          <a:p>
            <a:pPr algn="ctr"/>
            <a:r>
              <a:rPr lang="en-US" sz="72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</a:rPr>
              <a:t>Yes</a:t>
            </a:r>
            <a:endParaRPr lang="en-US" sz="72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glow rad="139700">
                  <a:schemeClr val="accent6">
                    <a:satMod val="175000"/>
                    <a:alpha val="40000"/>
                  </a:schemeClr>
                </a:glow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257800" y="3581400"/>
            <a:ext cx="3494314" cy="267765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4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Did he have</a:t>
            </a:r>
          </a:p>
          <a:p>
            <a:pPr algn="ctr"/>
            <a:r>
              <a:rPr lang="en-US" sz="4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Wisdom?</a:t>
            </a:r>
          </a:p>
          <a:p>
            <a:pPr algn="ctr"/>
            <a:r>
              <a:rPr lang="en-US" sz="7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</a:rPr>
              <a:t>No</a:t>
            </a:r>
            <a:endParaRPr lang="en-US" sz="72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14400" y="5934670"/>
            <a:ext cx="35846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Adolf Hitler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8" name="Picture 6" descr="http://www.thargnar.com/backgrounds/book_background2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-1" y="0"/>
            <a:ext cx="9170973" cy="6858000"/>
          </a:xfrm>
          <a:prstGeom prst="rect">
            <a:avLst/>
          </a:prstGeom>
          <a:noFill/>
        </p:spPr>
      </p:pic>
      <p:pic>
        <p:nvPicPr>
          <p:cNvPr id="23556" name="Picture 4" descr="C:\Documents and Settings\Robert Brownell\Local Settings\Temporary Internet Files\FrontPageTempDir\wpe5.gif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4190999" y="-23884"/>
            <a:ext cx="4490545" cy="6837216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E4CDBA">
              <a:alpha val="53725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04800" y="0"/>
            <a:ext cx="5626284" cy="480131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8000" b="1" cap="none" spc="50" dirty="0" smtClean="0">
                <a:ln w="11430">
                  <a:solidFill>
                    <a:srgbClr val="96643A"/>
                  </a:solidFill>
                </a:ln>
                <a:solidFill>
                  <a:srgbClr val="D2AB8A"/>
                </a:solidFill>
                <a:effectLst>
                  <a:glow rad="101600">
                    <a:srgbClr val="96643A">
                      <a:alpha val="60000"/>
                    </a:srgbClr>
                  </a:glow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Knowledge</a:t>
            </a:r>
          </a:p>
          <a:p>
            <a:endParaRPr lang="en-US" sz="6000" b="1" spc="50" dirty="0" smtClean="0">
              <a:ln w="11430">
                <a:solidFill>
                  <a:srgbClr val="96643A"/>
                </a:solidFill>
              </a:ln>
              <a:solidFill>
                <a:srgbClr val="D2AB8A"/>
              </a:solidFill>
              <a:effectLst>
                <a:glow rad="101600">
                  <a:srgbClr val="96643A">
                    <a:alpha val="60000"/>
                  </a:srgbClr>
                </a:glow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sz="8000" b="1" spc="50" dirty="0">
              <a:ln w="11430">
                <a:solidFill>
                  <a:srgbClr val="96643A"/>
                </a:solidFill>
              </a:ln>
              <a:solidFill>
                <a:srgbClr val="D2AB8A"/>
              </a:solidFill>
              <a:effectLst>
                <a:glow rad="101600">
                  <a:srgbClr val="96643A">
                    <a:alpha val="60000"/>
                  </a:srgbClr>
                </a:glow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a:endParaRPr>
          </a:p>
          <a:p>
            <a:r>
              <a:rPr lang="en-US" sz="8000" b="1" spc="50" dirty="0" smtClean="0">
                <a:ln w="11430">
                  <a:solidFill>
                    <a:srgbClr val="96643A"/>
                  </a:solidFill>
                </a:ln>
                <a:solidFill>
                  <a:srgbClr val="D2AB8A"/>
                </a:solidFill>
                <a:effectLst>
                  <a:glow rad="101600">
                    <a:srgbClr val="96643A">
                      <a:alpha val="60000"/>
                    </a:srgbClr>
                  </a:glow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Wisdom</a:t>
            </a:r>
            <a:endParaRPr lang="en-US" sz="8000" b="1" cap="none" spc="50" dirty="0">
              <a:ln w="11430">
                <a:solidFill>
                  <a:srgbClr val="96643A"/>
                </a:solidFill>
              </a:ln>
              <a:solidFill>
                <a:srgbClr val="D2AB8A"/>
              </a:solidFill>
              <a:effectLst>
                <a:glow rad="101600">
                  <a:srgbClr val="96643A">
                    <a:alpha val="60000"/>
                  </a:srgbClr>
                </a:glow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85800" y="1108670"/>
            <a:ext cx="7278980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6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-Turns you into</a:t>
            </a:r>
            <a:br>
              <a:rPr lang="en-US" sz="6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</a:br>
            <a:r>
              <a:rPr lang="en-US" sz="6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an</a:t>
            </a:r>
            <a:r>
              <a:rPr lang="en-US" sz="6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en-US" sz="6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</a:rPr>
              <a:t>INFORMED </a:t>
            </a:r>
            <a:r>
              <a:rPr lang="en-US" sz="6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person.</a:t>
            </a:r>
            <a:endParaRPr lang="en-US" sz="6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85800" y="4472355"/>
            <a:ext cx="6036524" cy="212365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6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-Turns you into</a:t>
            </a:r>
            <a:br>
              <a:rPr lang="en-US" sz="6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</a:br>
            <a:r>
              <a:rPr lang="en-US" sz="6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a </a:t>
            </a:r>
            <a:r>
              <a:rPr lang="en-US" sz="6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</a:rPr>
              <a:t>GOOD</a:t>
            </a:r>
            <a:r>
              <a:rPr lang="en-US" sz="6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person.</a:t>
            </a:r>
            <a:endParaRPr lang="en-US" sz="6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8" name="Picture 6" descr="http://www.thargnar.com/backgrounds/book_background2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-1" y="0"/>
            <a:ext cx="9170973" cy="6858000"/>
          </a:xfrm>
          <a:prstGeom prst="rect">
            <a:avLst/>
          </a:prstGeom>
          <a:noFill/>
        </p:spPr>
      </p:pic>
      <p:pic>
        <p:nvPicPr>
          <p:cNvPr id="23556" name="Picture 4" descr="C:\Documents and Settings\Robert Brownell\Local Settings\Temporary Internet Files\FrontPageTempDir\wpe5.gif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4190999" y="-23884"/>
            <a:ext cx="4490545" cy="6837216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E4CDBA">
              <a:alpha val="53725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5" name="Rectangle 4"/>
          <p:cNvSpPr/>
          <p:nvPr/>
        </p:nvSpPr>
        <p:spPr>
          <a:xfrm>
            <a:off x="304800" y="0"/>
            <a:ext cx="5626284" cy="686341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endParaRPr lang="en-US" sz="8800" b="1" spc="50" dirty="0" smtClean="0">
              <a:ln w="11430">
                <a:solidFill>
                  <a:srgbClr val="96643A"/>
                </a:solidFill>
              </a:ln>
              <a:solidFill>
                <a:srgbClr val="D2AB8A"/>
              </a:solidFill>
              <a:effectLst>
                <a:glow rad="101600">
                  <a:srgbClr val="96643A">
                    <a:alpha val="60000"/>
                  </a:srgbClr>
                </a:glow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a:endParaRPr>
          </a:p>
          <a:p>
            <a:r>
              <a:rPr lang="en-US" sz="8800" b="1" spc="50" dirty="0" smtClean="0">
                <a:ln w="11430">
                  <a:solidFill>
                    <a:srgbClr val="96643A"/>
                  </a:solidFill>
                </a:ln>
                <a:solidFill>
                  <a:srgbClr val="D2AB8A"/>
                </a:solidFill>
                <a:effectLst>
                  <a:glow rad="101600">
                    <a:srgbClr val="96643A">
                      <a:alpha val="60000"/>
                    </a:srgbClr>
                  </a:glow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Wisdom</a:t>
            </a:r>
          </a:p>
          <a:p>
            <a:endParaRPr lang="en-US" sz="8800" b="1" cap="none" spc="50" dirty="0">
              <a:ln w="11430">
                <a:solidFill>
                  <a:srgbClr val="96643A"/>
                </a:solidFill>
              </a:ln>
              <a:solidFill>
                <a:srgbClr val="D2AB8A"/>
              </a:solidFill>
              <a:effectLst>
                <a:glow rad="101600">
                  <a:srgbClr val="96643A">
                    <a:alpha val="60000"/>
                  </a:srgbClr>
                </a:glow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a:endParaRPr>
          </a:p>
          <a:p>
            <a:r>
              <a:rPr lang="en-US" sz="8800" b="1" cap="none" spc="50" dirty="0" smtClean="0">
                <a:ln w="11430">
                  <a:solidFill>
                    <a:srgbClr val="96643A"/>
                  </a:solidFill>
                </a:ln>
                <a:solidFill>
                  <a:srgbClr val="D2AB8A"/>
                </a:solidFill>
                <a:effectLst>
                  <a:glow rad="101600">
                    <a:srgbClr val="96643A">
                      <a:alpha val="60000"/>
                    </a:srgbClr>
                  </a:glow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Knowledge</a:t>
            </a:r>
          </a:p>
          <a:p>
            <a:endParaRPr lang="en-US" sz="8800" b="1" cap="none" spc="50" dirty="0">
              <a:ln w="11430">
                <a:solidFill>
                  <a:srgbClr val="96643A"/>
                </a:solidFill>
              </a:ln>
              <a:solidFill>
                <a:srgbClr val="D2AB8A"/>
              </a:solidFill>
              <a:effectLst>
                <a:glow rad="101600">
                  <a:srgbClr val="96643A">
                    <a:alpha val="60000"/>
                  </a:srgbClr>
                </a:glow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2400" y="152400"/>
            <a:ext cx="8839200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So it is better to get</a:t>
            </a:r>
          </a:p>
          <a:p>
            <a:endParaRPr lang="en-US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r>
              <a:rPr lang="en-US" sz="8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than</a:t>
            </a:r>
            <a:endParaRPr lang="en-US" sz="8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8" name="Picture 6" descr="http://www.thargnar.com/backgrounds/book_background2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-1" y="0"/>
            <a:ext cx="9170973" cy="6858000"/>
          </a:xfrm>
          <a:prstGeom prst="rect">
            <a:avLst/>
          </a:prstGeom>
          <a:noFill/>
        </p:spPr>
      </p:pic>
      <p:pic>
        <p:nvPicPr>
          <p:cNvPr id="23556" name="Picture 4" descr="C:\Documents and Settings\Robert Brownell\Local Settings\Temporary Internet Files\FrontPageTempDir\wpe5.gif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4190999" y="-23884"/>
            <a:ext cx="4490545" cy="6837216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E4CDBA">
              <a:alpha val="53725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6" name="Rectangle 5"/>
          <p:cNvSpPr/>
          <p:nvPr/>
        </p:nvSpPr>
        <p:spPr>
          <a:xfrm>
            <a:off x="152400" y="152400"/>
            <a:ext cx="8839200" cy="618630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72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What is the difference between a </a:t>
            </a:r>
            <a:r>
              <a:rPr lang="en-US" sz="72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</a:rPr>
              <a:t>WISE</a:t>
            </a:r>
            <a:r>
              <a:rPr lang="en-US" sz="72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man and a </a:t>
            </a:r>
            <a:r>
              <a:rPr lang="en-US" sz="72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</a:rPr>
              <a:t>FOOL</a:t>
            </a:r>
            <a:r>
              <a:rPr lang="en-US" sz="72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?</a:t>
            </a:r>
          </a:p>
          <a:p>
            <a:endParaRPr lang="en-US" sz="32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r>
              <a:rPr lang="en-US" sz="7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How can you tell</a:t>
            </a:r>
            <a:br>
              <a:rPr lang="en-US" sz="7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</a:br>
            <a:r>
              <a:rPr lang="en-US" sz="7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them apart?</a:t>
            </a:r>
            <a:endParaRPr lang="en-US" sz="72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8" name="Picture 6" descr="http://www.thargnar.com/backgrounds/book_background2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-1" y="0"/>
            <a:ext cx="9170973" cy="6858000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E4CDBA">
              <a:alpha val="53725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/>
          </a:p>
        </p:txBody>
      </p:sp>
      <p:pic>
        <p:nvPicPr>
          <p:cNvPr id="43010" name="Picture 2" descr="C:\Documents and Settings\Robert Brownell\Local Settings\Temporary Internet Files\Content.IE5\BWAGAR4C\bd05765_[1]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81200" y="1208283"/>
            <a:ext cx="5334000" cy="5497317"/>
          </a:xfrm>
          <a:prstGeom prst="rect">
            <a:avLst/>
          </a:prstGeom>
          <a:noFill/>
        </p:spPr>
      </p:pic>
      <p:pic>
        <p:nvPicPr>
          <p:cNvPr id="43011" name="Picture 3" descr="C:\Documents and Settings\Robert Brownell\Local Settings\Temporary Internet Files\Content.IE5\03FN8NCB\j0436295[1]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91200" y="-228600"/>
            <a:ext cx="2819400" cy="2819400"/>
          </a:xfrm>
          <a:prstGeom prst="rect">
            <a:avLst/>
          </a:prstGeom>
          <a:noFill/>
        </p:spPr>
      </p:pic>
      <p:pic>
        <p:nvPicPr>
          <p:cNvPr id="43012" name="Picture 4" descr="C:\Documents and Settings\Robert Brownell\Local Settings\Temporary Internet Files\Content.IE5\7E5GWFN0\j0424784[1].wm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2400" y="152400"/>
            <a:ext cx="3231977" cy="2971800"/>
          </a:xfrm>
          <a:prstGeom prst="rect">
            <a:avLst/>
          </a:prstGeom>
          <a:noFill/>
        </p:spPr>
      </p:pic>
      <p:sp>
        <p:nvSpPr>
          <p:cNvPr id="10" name="Rectangle 9"/>
          <p:cNvSpPr/>
          <p:nvPr/>
        </p:nvSpPr>
        <p:spPr>
          <a:xfrm>
            <a:off x="152400" y="5675086"/>
            <a:ext cx="8534400" cy="101566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Which one does he want?</a:t>
            </a:r>
            <a:endParaRPr lang="en-US" sz="6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8" name="Picture 6" descr="http://www.thargnar.com/backgrounds/book_background2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-1" y="0"/>
            <a:ext cx="9170973" cy="6858000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E4CDBA">
              <a:alpha val="53725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/>
          </a:p>
        </p:txBody>
      </p:sp>
      <p:pic>
        <p:nvPicPr>
          <p:cNvPr id="43011" name="Picture 3" descr="C:\Documents and Settings\Robert Brownell\Local Settings\Temporary Internet Files\Content.IE5\03FN8NCB\j0436295[1]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91200" y="-228600"/>
            <a:ext cx="2819400" cy="2819400"/>
          </a:xfrm>
          <a:prstGeom prst="rect">
            <a:avLst/>
          </a:prstGeom>
          <a:noFill/>
        </p:spPr>
      </p:pic>
      <p:pic>
        <p:nvPicPr>
          <p:cNvPr id="43012" name="Picture 4" descr="C:\Documents and Settings\Robert Brownell\Local Settings\Temporary Internet Files\Content.IE5\7E5GWFN0\j0424784[1]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152400"/>
            <a:ext cx="3231977" cy="2971800"/>
          </a:xfrm>
          <a:prstGeom prst="rect">
            <a:avLst/>
          </a:prstGeom>
          <a:noFill/>
        </p:spPr>
      </p:pic>
      <p:pic>
        <p:nvPicPr>
          <p:cNvPr id="44034" name="Picture 2" descr="C:\Documents and Settings\Robert Brownell\Local Settings\Temporary Internet Files\Content.IE5\7E5GWFN0\j0398159[1].wm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438400" y="1518600"/>
            <a:ext cx="4648200" cy="5339400"/>
          </a:xfrm>
          <a:prstGeom prst="rect">
            <a:avLst/>
          </a:prstGeom>
          <a:noFill/>
        </p:spPr>
      </p:pic>
      <p:sp>
        <p:nvSpPr>
          <p:cNvPr id="10" name="Rectangle 9"/>
          <p:cNvSpPr/>
          <p:nvPr/>
        </p:nvSpPr>
        <p:spPr>
          <a:xfrm>
            <a:off x="152400" y="5675086"/>
            <a:ext cx="8534400" cy="98488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5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Which one does she want?</a:t>
            </a:r>
            <a:endParaRPr lang="en-US" sz="5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8" name="Picture 6" descr="http://www.thargnar.com/backgrounds/book_background2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-1" y="0"/>
            <a:ext cx="9170973" cy="6858000"/>
          </a:xfrm>
          <a:prstGeom prst="rect">
            <a:avLst/>
          </a:prstGeom>
          <a:noFill/>
        </p:spPr>
      </p:pic>
      <p:pic>
        <p:nvPicPr>
          <p:cNvPr id="23556" name="Picture 4" descr="C:\Documents and Settings\Robert Brownell\Local Settings\Temporary Internet Files\FrontPageTempDir\wpe5.gif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4190999" y="-23884"/>
            <a:ext cx="4490545" cy="6837216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E4CDBA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066800" y="-152400"/>
            <a:ext cx="694074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9600" b="1" u="sng" cap="none" spc="50" dirty="0" smtClean="0">
                <a:ln w="11430">
                  <a:solidFill>
                    <a:srgbClr val="96643A"/>
                  </a:solidFill>
                </a:ln>
                <a:solidFill>
                  <a:srgbClr val="D2AB8A"/>
                </a:solidFill>
                <a:effectLst>
                  <a:glow rad="101600">
                    <a:srgbClr val="96643A">
                      <a:alpha val="60000"/>
                    </a:srgbClr>
                  </a:glow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Fool</a:t>
            </a:r>
            <a:r>
              <a:rPr lang="en-US" sz="9600" b="1" cap="none" spc="50" dirty="0" smtClean="0">
                <a:ln w="11430">
                  <a:solidFill>
                    <a:srgbClr val="96643A"/>
                  </a:solidFill>
                </a:ln>
                <a:solidFill>
                  <a:srgbClr val="D2AB8A"/>
                </a:solidFill>
                <a:effectLst>
                  <a:glow rad="101600">
                    <a:srgbClr val="96643A">
                      <a:alpha val="60000"/>
                    </a:srgbClr>
                  </a:glow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       </a:t>
            </a:r>
            <a:r>
              <a:rPr lang="en-US" sz="9600" b="1" u="sng" cap="none" spc="50" dirty="0" smtClean="0">
                <a:ln w="11430">
                  <a:solidFill>
                    <a:srgbClr val="96643A"/>
                  </a:solidFill>
                </a:ln>
                <a:solidFill>
                  <a:srgbClr val="D2AB8A"/>
                </a:solidFill>
                <a:effectLst>
                  <a:glow rad="101600">
                    <a:srgbClr val="96643A">
                      <a:alpha val="60000"/>
                    </a:srgbClr>
                  </a:glow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Wise</a:t>
            </a:r>
            <a:endParaRPr lang="en-US" sz="9600" b="1" u="sng" cap="none" spc="50" dirty="0">
              <a:ln w="11430">
                <a:solidFill>
                  <a:srgbClr val="96643A"/>
                </a:solidFill>
              </a:ln>
              <a:solidFill>
                <a:srgbClr val="D2AB8A"/>
              </a:solidFill>
              <a:effectLst>
                <a:glow rad="101600">
                  <a:srgbClr val="96643A">
                    <a:alpha val="60000"/>
                  </a:srgbClr>
                </a:glow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609600"/>
            <a:ext cx="4343400" cy="618630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endParaRPr lang="en-US" sz="36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n-US" sz="8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Blind</a:t>
            </a:r>
            <a:br>
              <a:rPr lang="en-US" sz="8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Does not know where he is going, can not see the future, </a:t>
            </a:r>
            <a:br>
              <a:rPr lang="en-US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impatient and wants everything now.</a:t>
            </a:r>
            <a:endParaRPr lang="en-US" sz="8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343400" y="1191161"/>
            <a:ext cx="4419600" cy="538609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Vision</a:t>
            </a:r>
            <a:br>
              <a:rPr lang="en-US" sz="8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</a:br>
            <a:r>
              <a:rPr lang="en-US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Knows where he is going, </a:t>
            </a:r>
            <a:br>
              <a:rPr lang="en-US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</a:br>
            <a:r>
              <a:rPr lang="en-US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Carefully considers the future, patient,  willing to wait. </a:t>
            </a:r>
            <a:endParaRPr lang="en-US" sz="8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8" name="Picture 6" descr="http://www.thargnar.com/backgrounds/book_background2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-1" y="0"/>
            <a:ext cx="9170973" cy="6858000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E4CDBA">
              <a:alpha val="53725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5058" name="Picture 2" descr="C:\Documents and Settings\Robert Brownell\Local Settings\Temporary Internet Files\Content.IE5\7E5GWFN0\j0436211[1]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0" y="152400"/>
            <a:ext cx="4267200" cy="5791200"/>
          </a:xfrm>
          <a:prstGeom prst="rect">
            <a:avLst/>
          </a:prstGeom>
          <a:noFill/>
        </p:spPr>
      </p:pic>
      <p:grpSp>
        <p:nvGrpSpPr>
          <p:cNvPr id="17" name="Group 16"/>
          <p:cNvGrpSpPr/>
          <p:nvPr/>
        </p:nvGrpSpPr>
        <p:grpSpPr>
          <a:xfrm>
            <a:off x="3429000" y="0"/>
            <a:ext cx="3468850" cy="6705600"/>
            <a:chOff x="4038600" y="228600"/>
            <a:chExt cx="3468850" cy="6456571"/>
          </a:xfrm>
        </p:grpSpPr>
        <p:sp>
          <p:nvSpPr>
            <p:cNvPr id="13" name="Diagonal Stripe 12"/>
            <p:cNvSpPr/>
            <p:nvPr/>
          </p:nvSpPr>
          <p:spPr>
            <a:xfrm>
              <a:off x="4847604" y="534642"/>
              <a:ext cx="2629264" cy="6068522"/>
            </a:xfrm>
            <a:prstGeom prst="diagStripe">
              <a:avLst>
                <a:gd name="adj" fmla="val 93251"/>
              </a:avLst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2" name="Chord 11"/>
            <p:cNvSpPr/>
            <p:nvPr/>
          </p:nvSpPr>
          <p:spPr>
            <a:xfrm rot="16200000">
              <a:off x="3938734" y="5472924"/>
              <a:ext cx="1312113" cy="1112381"/>
            </a:xfrm>
            <a:prstGeom prst="chord">
              <a:avLst>
                <a:gd name="adj1" fmla="val 5628080"/>
                <a:gd name="adj2" fmla="val 16200000"/>
              </a:avLst>
            </a:prstGeom>
            <a:solidFill>
              <a:schemeClr val="tx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lowchart: Magnetic Disk 15"/>
            <p:cNvSpPr/>
            <p:nvPr/>
          </p:nvSpPr>
          <p:spPr>
            <a:xfrm rot="1411957">
              <a:off x="7080910" y="415266"/>
              <a:ext cx="345127" cy="832887"/>
            </a:xfrm>
            <a:prstGeom prst="flowChartMagneticDisk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lowchart: Magnetic Disk 13"/>
            <p:cNvSpPr/>
            <p:nvPr/>
          </p:nvSpPr>
          <p:spPr>
            <a:xfrm rot="1411957">
              <a:off x="7162323" y="228600"/>
              <a:ext cx="345127" cy="832887"/>
            </a:xfrm>
            <a:prstGeom prst="flowChartMagneticDisk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5059" name="Picture 3" descr="C:\Documents and Settings\Robert Brownell\Local Settings\Temporary Internet Files\Content.IE5\KO83W4ST\j0410245[1]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228600"/>
            <a:ext cx="2133600" cy="2756098"/>
          </a:xfrm>
          <a:prstGeom prst="rect">
            <a:avLst/>
          </a:prstGeom>
          <a:noFill/>
        </p:spPr>
      </p:pic>
      <p:pic>
        <p:nvPicPr>
          <p:cNvPr id="45060" name="Picture 4" descr="C:\Documents and Settings\Robert Brownell\Local Settings\Temporary Internet Files\Content.IE5\2K5GC7G4\j0410243[1].wm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53200" y="685800"/>
            <a:ext cx="2037237" cy="3048000"/>
          </a:xfrm>
          <a:prstGeom prst="rect">
            <a:avLst/>
          </a:prstGeom>
          <a:noFill/>
        </p:spPr>
      </p:pic>
      <p:pic>
        <p:nvPicPr>
          <p:cNvPr id="45061" name="Picture 5" descr="C:\Documents and Settings\Robert Brownell\Local Settings\Temporary Internet Files\Content.IE5\Y06B59P1\j0411502[1].wm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flipH="1">
            <a:off x="5867399" y="4000385"/>
            <a:ext cx="2754313" cy="2857615"/>
          </a:xfrm>
          <a:prstGeom prst="rect">
            <a:avLst/>
          </a:prstGeom>
          <a:noFill/>
        </p:spPr>
      </p:pic>
      <p:pic>
        <p:nvPicPr>
          <p:cNvPr id="45062" name="Picture 6" descr="C:\Documents and Settings\Robert Brownell\Local Settings\Temporary Internet Files\Content.IE5\KTFHEK9Q\j0411488[1].wmf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 flipH="1">
            <a:off x="304800" y="4220216"/>
            <a:ext cx="2667000" cy="2496573"/>
          </a:xfrm>
          <a:prstGeom prst="rect">
            <a:avLst/>
          </a:prstGeom>
          <a:noFill/>
        </p:spPr>
      </p:pic>
      <p:sp>
        <p:nvSpPr>
          <p:cNvPr id="18" name="Rectangle 17"/>
          <p:cNvSpPr/>
          <p:nvPr/>
        </p:nvSpPr>
        <p:spPr>
          <a:xfrm>
            <a:off x="2563648" y="0"/>
            <a:ext cx="3608552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r"/>
            <a:r>
              <a:rPr lang="en-US" sz="7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</a:t>
            </a:r>
            <a:r>
              <a:rPr lang="en-US" sz="7200" b="1" cap="none" spc="50" baseline="3000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st</a:t>
            </a:r>
            <a:r>
              <a:rPr lang="en-US" sz="7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Room</a:t>
            </a:r>
            <a:endParaRPr lang="en-US" sz="7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8" name="Picture 6" descr="http://www.thargnar.com/backgrounds/book_background2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-1" y="0"/>
            <a:ext cx="9170973" cy="6858000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E4CDBA">
              <a:alpha val="53725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5058" name="Picture 2" descr="C:\Documents and Settings\Robert Brownell\Local Settings\Temporary Internet Files\Content.IE5\7E5GWFN0\j0436211[1]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0" y="152400"/>
            <a:ext cx="4267200" cy="5791200"/>
          </a:xfrm>
          <a:prstGeom prst="rect">
            <a:avLst/>
          </a:prstGeom>
          <a:noFill/>
        </p:spPr>
      </p:pic>
      <p:grpSp>
        <p:nvGrpSpPr>
          <p:cNvPr id="2" name="Group 16"/>
          <p:cNvGrpSpPr/>
          <p:nvPr/>
        </p:nvGrpSpPr>
        <p:grpSpPr>
          <a:xfrm>
            <a:off x="3429000" y="0"/>
            <a:ext cx="3468850" cy="6705600"/>
            <a:chOff x="4038600" y="228600"/>
            <a:chExt cx="3468850" cy="6456571"/>
          </a:xfrm>
        </p:grpSpPr>
        <p:sp>
          <p:nvSpPr>
            <p:cNvPr id="13" name="Diagonal Stripe 12"/>
            <p:cNvSpPr/>
            <p:nvPr/>
          </p:nvSpPr>
          <p:spPr>
            <a:xfrm>
              <a:off x="4847604" y="534642"/>
              <a:ext cx="2629264" cy="6068522"/>
            </a:xfrm>
            <a:prstGeom prst="diagStripe">
              <a:avLst>
                <a:gd name="adj" fmla="val 93251"/>
              </a:avLst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2" name="Chord 11"/>
            <p:cNvSpPr/>
            <p:nvPr/>
          </p:nvSpPr>
          <p:spPr>
            <a:xfrm rot="16200000">
              <a:off x="3938734" y="5472924"/>
              <a:ext cx="1312113" cy="1112381"/>
            </a:xfrm>
            <a:prstGeom prst="chord">
              <a:avLst>
                <a:gd name="adj1" fmla="val 5628080"/>
                <a:gd name="adj2" fmla="val 16200000"/>
              </a:avLst>
            </a:prstGeom>
            <a:solidFill>
              <a:schemeClr val="tx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lowchart: Magnetic Disk 15"/>
            <p:cNvSpPr/>
            <p:nvPr/>
          </p:nvSpPr>
          <p:spPr>
            <a:xfrm rot="1411957">
              <a:off x="7080910" y="415266"/>
              <a:ext cx="345127" cy="832887"/>
            </a:xfrm>
            <a:prstGeom prst="flowChartMagneticDisk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lowchart: Magnetic Disk 13"/>
            <p:cNvSpPr/>
            <p:nvPr/>
          </p:nvSpPr>
          <p:spPr>
            <a:xfrm rot="1411957">
              <a:off x="7162323" y="228600"/>
              <a:ext cx="345127" cy="832887"/>
            </a:xfrm>
            <a:prstGeom prst="flowChartMagneticDisk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2354749" y="0"/>
            <a:ext cx="3817455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r"/>
            <a:r>
              <a:rPr lang="en-US" sz="7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</a:t>
            </a:r>
            <a:r>
              <a:rPr lang="en-US" sz="7200" b="1" spc="50" baseline="3000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nd</a:t>
            </a:r>
            <a:r>
              <a:rPr lang="en-US" sz="7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7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Room</a:t>
            </a:r>
            <a:endParaRPr lang="en-US" sz="7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46082" name="Picture 2" descr="C:\Documents and Settings\Robert Brownell\Local Settings\Temporary Internet Files\Content.IE5\W5MFBDKY\j0410247[1]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1" y="152400"/>
            <a:ext cx="2549769" cy="2514600"/>
          </a:xfrm>
          <a:prstGeom prst="rect">
            <a:avLst/>
          </a:prstGeom>
          <a:noFill/>
        </p:spPr>
      </p:pic>
      <p:pic>
        <p:nvPicPr>
          <p:cNvPr id="46083" name="Picture 3" descr="C:\Documents and Settings\Robert Brownell\Local Settings\Temporary Internet Files\Content.IE5\BWAGAR4C\j0410249[1].wm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flipH="1">
            <a:off x="0" y="4328711"/>
            <a:ext cx="2667000" cy="2529289"/>
          </a:xfrm>
          <a:prstGeom prst="rect">
            <a:avLst/>
          </a:prstGeom>
          <a:noFill/>
        </p:spPr>
      </p:pic>
      <p:pic>
        <p:nvPicPr>
          <p:cNvPr id="46084" name="Picture 4" descr="C:\Documents and Settings\Robert Brownell\Local Settings\Temporary Internet Files\Content.IE5\9N6DSXGP\pe06925_[1].wm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248400" y="4191000"/>
            <a:ext cx="2286000" cy="2495825"/>
          </a:xfrm>
          <a:prstGeom prst="rect">
            <a:avLst/>
          </a:prstGeom>
          <a:noFill/>
        </p:spPr>
      </p:pic>
      <p:pic>
        <p:nvPicPr>
          <p:cNvPr id="46085" name="Picture 5" descr="C:\Documents and Settings\Robert Brownell\Local Settings\Temporary Internet Files\Content.IE5\ZMIM793V\pe06912_[1].wmf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 flipH="1">
            <a:off x="6385092" y="990600"/>
            <a:ext cx="2301708" cy="2209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8" name="Picture 6" descr="http://www.thargnar.com/backgrounds/book_background2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-1" y="0"/>
            <a:ext cx="9170973" cy="6858000"/>
          </a:xfrm>
          <a:prstGeom prst="rect">
            <a:avLst/>
          </a:prstGeom>
          <a:noFill/>
        </p:spPr>
      </p:pic>
      <p:pic>
        <p:nvPicPr>
          <p:cNvPr id="23556" name="Picture 4" descr="C:\Documents and Settings\Robert Brownell\Local Settings\Temporary Internet Files\FrontPageTempDir\wpe5.gif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4190999" y="-23884"/>
            <a:ext cx="4490545" cy="6837216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E4CDBA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066800" y="-152400"/>
            <a:ext cx="694074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9600" b="1" u="sng" cap="none" spc="50" dirty="0" smtClean="0">
                <a:ln w="11430">
                  <a:solidFill>
                    <a:srgbClr val="96643A"/>
                  </a:solidFill>
                </a:ln>
                <a:solidFill>
                  <a:srgbClr val="D2AB8A"/>
                </a:solidFill>
                <a:effectLst>
                  <a:glow rad="101600">
                    <a:srgbClr val="96643A">
                      <a:alpha val="60000"/>
                    </a:srgbClr>
                  </a:glow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Fool</a:t>
            </a:r>
            <a:r>
              <a:rPr lang="en-US" sz="9600" b="1" cap="none" spc="50" dirty="0" smtClean="0">
                <a:ln w="11430">
                  <a:solidFill>
                    <a:srgbClr val="96643A"/>
                  </a:solidFill>
                </a:ln>
                <a:solidFill>
                  <a:srgbClr val="D2AB8A"/>
                </a:solidFill>
                <a:effectLst>
                  <a:glow rad="101600">
                    <a:srgbClr val="96643A">
                      <a:alpha val="60000"/>
                    </a:srgbClr>
                  </a:glow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       </a:t>
            </a:r>
            <a:r>
              <a:rPr lang="en-US" sz="9600" b="1" u="sng" cap="none" spc="50" dirty="0" smtClean="0">
                <a:ln w="11430">
                  <a:solidFill>
                    <a:srgbClr val="96643A"/>
                  </a:solidFill>
                </a:ln>
                <a:solidFill>
                  <a:srgbClr val="D2AB8A"/>
                </a:solidFill>
                <a:effectLst>
                  <a:glow rad="101600">
                    <a:srgbClr val="96643A">
                      <a:alpha val="60000"/>
                    </a:srgbClr>
                  </a:glow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Wise</a:t>
            </a:r>
            <a:endParaRPr lang="en-US" sz="9600" b="1" u="sng" cap="none" spc="50" dirty="0">
              <a:ln w="11430">
                <a:solidFill>
                  <a:srgbClr val="96643A"/>
                </a:solidFill>
              </a:ln>
              <a:solidFill>
                <a:srgbClr val="D2AB8A"/>
              </a:solidFill>
              <a:effectLst>
                <a:glow rad="101600">
                  <a:srgbClr val="96643A">
                    <a:alpha val="60000"/>
                  </a:srgbClr>
                </a:glow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713363"/>
            <a:ext cx="4343400" cy="477053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endParaRPr lang="en-US" sz="36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n-US" sz="8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Blind</a:t>
            </a:r>
            <a:br>
              <a:rPr lang="en-US" sz="8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8000" b="1" u="sng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Selfish</a:t>
            </a:r>
            <a:r>
              <a:rPr lang="en-U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Only thinks about Himself</a:t>
            </a:r>
            <a:endParaRPr lang="en-US" sz="8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495800" y="1191161"/>
            <a:ext cx="4419600" cy="42165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Vision</a:t>
            </a:r>
            <a:r>
              <a:rPr lang="en-US" sz="8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/>
            </a:r>
            <a:br>
              <a:rPr lang="en-US" sz="8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</a:br>
            <a:r>
              <a:rPr lang="en-US" sz="8000" b="1" u="sng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Caring</a:t>
            </a:r>
            <a:r>
              <a:rPr lang="en-US" sz="8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/>
            </a:r>
            <a:br>
              <a:rPr lang="en-US" sz="8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</a:br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Thinks about other People</a:t>
            </a:r>
            <a:endParaRPr lang="en-US" sz="8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8" name="Picture 6" descr="http://www.thargnar.com/backgrounds/book_background2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-1" y="0"/>
            <a:ext cx="9170973" cy="6858000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E4CDBA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7108" name="Picture 4" descr="http://israelnewsletter.com/wp-content/uploads/george-w-bush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124200" y="0"/>
            <a:ext cx="2286000" cy="3306754"/>
          </a:xfrm>
          <a:prstGeom prst="rect">
            <a:avLst/>
          </a:prstGeom>
          <a:noFill/>
        </p:spPr>
      </p:pic>
      <p:pic>
        <p:nvPicPr>
          <p:cNvPr id="47110" name="Picture 6" descr="http://news.xinhuanet.com/english/2007-10/22/xinsrc_0821004222208718232418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52400" y="609600"/>
            <a:ext cx="2101832" cy="2590800"/>
          </a:xfrm>
          <a:prstGeom prst="rect">
            <a:avLst/>
          </a:prstGeom>
          <a:noFill/>
        </p:spPr>
      </p:pic>
      <p:pic>
        <p:nvPicPr>
          <p:cNvPr id="47112" name="Picture 8" descr="http://www.hb.xinhuanet.com/auto/2007-03/22/xin_57030422095757854143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278100" y="533400"/>
            <a:ext cx="2251917" cy="2819400"/>
          </a:xfrm>
          <a:prstGeom prst="rect">
            <a:avLst/>
          </a:prstGeom>
          <a:noFill/>
        </p:spPr>
      </p:pic>
      <p:pic>
        <p:nvPicPr>
          <p:cNvPr id="47114" name="Picture 10" descr="http://sports.nubb.com/img/200609/1158107521-00913Yao-Ming.jp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6248400" y="3581400"/>
            <a:ext cx="2286000" cy="3124201"/>
          </a:xfrm>
          <a:prstGeom prst="rect">
            <a:avLst/>
          </a:prstGeom>
          <a:noFill/>
        </p:spPr>
      </p:pic>
      <p:pic>
        <p:nvPicPr>
          <p:cNvPr id="47116" name="Picture 12" descr="http://www.lakewoodconferences.com/direct/dbimage/50297750/Dining_Table.jpg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12040" y="3429000"/>
            <a:ext cx="4512560" cy="2743200"/>
          </a:xfrm>
          <a:prstGeom prst="rect">
            <a:avLst/>
          </a:prstGeom>
          <a:noFill/>
        </p:spPr>
      </p:pic>
      <p:pic>
        <p:nvPicPr>
          <p:cNvPr id="47118" name="Picture 14" descr="http://www.create.hk/wp-content/uploads/2008/01/bill-clinton.jpg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152400" y="3581400"/>
            <a:ext cx="1863587" cy="2428875"/>
          </a:xfrm>
          <a:prstGeom prst="rect">
            <a:avLst/>
          </a:prstGeom>
          <a:noFill/>
        </p:spPr>
      </p:pic>
      <p:sp>
        <p:nvSpPr>
          <p:cNvPr id="15" name="Rectangle 14"/>
          <p:cNvSpPr/>
          <p:nvPr/>
        </p:nvSpPr>
        <p:spPr>
          <a:xfrm>
            <a:off x="178405" y="5996970"/>
            <a:ext cx="6069995" cy="7848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5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Taking the Seat of Honor</a:t>
            </a:r>
            <a:endParaRPr lang="en-US" sz="45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8" name="Picture 6" descr="http://www.thargnar.com/backgrounds/book_background2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-1" y="0"/>
            <a:ext cx="9170973" cy="6858000"/>
          </a:xfrm>
          <a:prstGeom prst="rect">
            <a:avLst/>
          </a:prstGeom>
          <a:noFill/>
        </p:spPr>
      </p:pic>
      <p:pic>
        <p:nvPicPr>
          <p:cNvPr id="23556" name="Picture 4" descr="C:\Documents and Settings\Robert Brownell\Local Settings\Temporary Internet Files\FrontPageTempDir\wpe5.gif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4190999" y="-23884"/>
            <a:ext cx="4490545" cy="6837216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E4CDBA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066800" y="-152400"/>
            <a:ext cx="694074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9600" b="1" u="sng" cap="none" spc="50" dirty="0" smtClean="0">
                <a:ln w="11430">
                  <a:solidFill>
                    <a:srgbClr val="96643A"/>
                  </a:solidFill>
                </a:ln>
                <a:solidFill>
                  <a:srgbClr val="D2AB8A"/>
                </a:solidFill>
                <a:effectLst>
                  <a:glow rad="101600">
                    <a:srgbClr val="96643A">
                      <a:alpha val="60000"/>
                    </a:srgbClr>
                  </a:glow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Fool</a:t>
            </a:r>
            <a:r>
              <a:rPr lang="en-US" sz="9600" b="1" cap="none" spc="50" dirty="0" smtClean="0">
                <a:ln w="11430">
                  <a:solidFill>
                    <a:srgbClr val="96643A"/>
                  </a:solidFill>
                </a:ln>
                <a:solidFill>
                  <a:srgbClr val="D2AB8A"/>
                </a:solidFill>
                <a:effectLst>
                  <a:glow rad="101600">
                    <a:srgbClr val="96643A">
                      <a:alpha val="60000"/>
                    </a:srgbClr>
                  </a:glow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       </a:t>
            </a:r>
            <a:r>
              <a:rPr lang="en-US" sz="9600" b="1" u="sng" cap="none" spc="50" dirty="0" smtClean="0">
                <a:ln w="11430">
                  <a:solidFill>
                    <a:srgbClr val="96643A"/>
                  </a:solidFill>
                </a:ln>
                <a:solidFill>
                  <a:srgbClr val="D2AB8A"/>
                </a:solidFill>
                <a:effectLst>
                  <a:glow rad="101600">
                    <a:srgbClr val="96643A">
                      <a:alpha val="60000"/>
                    </a:srgbClr>
                  </a:glow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Wise</a:t>
            </a:r>
            <a:endParaRPr lang="en-US" sz="9600" b="1" u="sng" cap="none" spc="50" dirty="0">
              <a:ln w="11430">
                <a:solidFill>
                  <a:srgbClr val="96643A"/>
                </a:solidFill>
              </a:ln>
              <a:solidFill>
                <a:srgbClr val="D2AB8A"/>
              </a:solidFill>
              <a:effectLst>
                <a:glow rad="101600">
                  <a:srgbClr val="96643A">
                    <a:alpha val="60000"/>
                  </a:srgbClr>
                </a:glow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713363"/>
            <a:ext cx="4343400" cy="618630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endParaRPr lang="en-US" sz="36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n-US" sz="8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Blind</a:t>
            </a:r>
            <a:br>
              <a:rPr lang="en-US" sz="8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8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Selfish</a:t>
            </a:r>
          </a:p>
          <a:p>
            <a:pPr algn="ctr"/>
            <a:r>
              <a:rPr lang="en-US" sz="8000" b="1" u="sng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Proud</a:t>
            </a:r>
            <a:r>
              <a:rPr lang="en-US" sz="8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en-US" sz="8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Will Lift himself up, But other people will Lower him.</a:t>
            </a:r>
            <a:endParaRPr lang="en-US" sz="8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495800" y="1191161"/>
            <a:ext cx="4419600" cy="563231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Vision</a:t>
            </a:r>
            <a:br>
              <a:rPr lang="en-US" sz="8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</a:br>
            <a:r>
              <a:rPr lang="en-US" sz="8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Caring</a:t>
            </a:r>
          </a:p>
          <a:p>
            <a:pPr algn="ctr"/>
            <a:r>
              <a:rPr lang="en-US" sz="8000" b="1" u="sng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Humble</a:t>
            </a:r>
            <a:r>
              <a:rPr lang="en-US" sz="8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/>
            </a:r>
            <a:br>
              <a:rPr lang="en-US" sz="8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</a:br>
            <a:r>
              <a:rPr lang="en-US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Will Lower himself, Other people will Lift him up.</a:t>
            </a:r>
            <a:endParaRPr lang="en-US" sz="6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8" name="Picture 6" descr="http://www.thargnar.com/backgrounds/book_background2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-1" y="0"/>
            <a:ext cx="9170973" cy="6858000"/>
          </a:xfrm>
          <a:prstGeom prst="rect">
            <a:avLst/>
          </a:prstGeom>
          <a:noFill/>
        </p:spPr>
      </p:pic>
      <p:pic>
        <p:nvPicPr>
          <p:cNvPr id="23556" name="Picture 4" descr="C:\Documents and Settings\Robert Brownell\Local Settings\Temporary Internet Files\FrontPageTempDir\wpe5.gif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4190999" y="-23884"/>
            <a:ext cx="4490545" cy="6837216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E4CDBA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en-US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41791" y="609600"/>
            <a:ext cx="8468809" cy="452431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9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What is the</a:t>
            </a:r>
            <a:br>
              <a:rPr lang="en-US" sz="9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en-US" sz="9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Cost of</a:t>
            </a:r>
          </a:p>
          <a:p>
            <a:pPr algn="ctr"/>
            <a:r>
              <a:rPr lang="en-US" sz="9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Foolishness?</a:t>
            </a:r>
            <a:endParaRPr lang="en-US" sz="9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8" name="Picture 6" descr="http://www.thargnar.com/backgrounds/book_background2.jpg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-1" y="0"/>
            <a:ext cx="9170973" cy="6858000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E4CDBA">
              <a:alpha val="53725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/>
          </a:p>
        </p:txBody>
      </p:sp>
      <p:pic>
        <p:nvPicPr>
          <p:cNvPr id="56324" name="Picture 4" descr="http://www.rogerwendell.com/images/acupuncture/car_accident_in_china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4098" y="1061545"/>
            <a:ext cx="8238771" cy="55080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Rectangle 8"/>
          <p:cNvSpPr/>
          <p:nvPr/>
        </p:nvSpPr>
        <p:spPr>
          <a:xfrm>
            <a:off x="1676400" y="0"/>
            <a:ext cx="5830827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reflection blurRad="12700" stA="28000" endPos="45000" dist="1000" dir="5400000" sy="-100000" algn="bl" rotWithShape="0"/>
                </a:effectLst>
              </a:rPr>
              <a:t>Car Accident</a:t>
            </a:r>
            <a:endParaRPr lang="en-US" sz="7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595718" y="5904928"/>
            <a:ext cx="552503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Foolishness Costs Lives</a:t>
            </a:r>
            <a:endParaRPr lang="en-US" sz="4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/>
        </p:nvGraphicFramePr>
        <p:xfrm>
          <a:off x="7620000" y="304800"/>
          <a:ext cx="914400" cy="714375"/>
        </p:xfrm>
        <a:graphic>
          <a:graphicData uri="http://schemas.openxmlformats.org/presentationml/2006/ole">
            <p:oleObj spid="_x0000_s3074" name="Package" showAsIcon="1" r:id="rId5" imgW="914400" imgH="714240" progId="Package">
              <p:embed/>
            </p:oleObj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8" name="Picture 6" descr="http://www.thargnar.com/backgrounds/book_background2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-1" y="0"/>
            <a:ext cx="9170973" cy="6858000"/>
          </a:xfrm>
          <a:prstGeom prst="rect">
            <a:avLst/>
          </a:prstGeom>
          <a:noFill/>
        </p:spPr>
      </p:pic>
      <p:pic>
        <p:nvPicPr>
          <p:cNvPr id="23556" name="Picture 4" descr="C:\Documents and Settings\Robert Brownell\Local Settings\Temporary Internet Files\FrontPageTempDir\wpe5.gif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4190999" y="-23884"/>
            <a:ext cx="4490545" cy="6837216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E4CDBA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066800" y="-152400"/>
            <a:ext cx="694074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9600" b="1" u="sng" cap="none" spc="50" dirty="0" smtClean="0">
                <a:ln w="11430">
                  <a:solidFill>
                    <a:srgbClr val="96643A"/>
                  </a:solidFill>
                </a:ln>
                <a:solidFill>
                  <a:srgbClr val="D2AB8A"/>
                </a:solidFill>
                <a:effectLst>
                  <a:glow rad="101600">
                    <a:srgbClr val="96643A">
                      <a:alpha val="60000"/>
                    </a:srgbClr>
                  </a:glow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Fool</a:t>
            </a:r>
            <a:r>
              <a:rPr lang="en-US" sz="9600" b="1" cap="none" spc="50" dirty="0" smtClean="0">
                <a:ln w="11430">
                  <a:solidFill>
                    <a:srgbClr val="96643A"/>
                  </a:solidFill>
                </a:ln>
                <a:solidFill>
                  <a:srgbClr val="D2AB8A"/>
                </a:solidFill>
                <a:effectLst>
                  <a:glow rad="101600">
                    <a:srgbClr val="96643A">
                      <a:alpha val="60000"/>
                    </a:srgbClr>
                  </a:glow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       </a:t>
            </a:r>
            <a:r>
              <a:rPr lang="en-US" sz="9600" b="1" u="sng" cap="none" spc="50" dirty="0" smtClean="0">
                <a:ln w="11430">
                  <a:solidFill>
                    <a:srgbClr val="96643A"/>
                  </a:solidFill>
                </a:ln>
                <a:solidFill>
                  <a:srgbClr val="D2AB8A"/>
                </a:solidFill>
                <a:effectLst>
                  <a:glow rad="101600">
                    <a:srgbClr val="96643A">
                      <a:alpha val="60000"/>
                    </a:srgbClr>
                  </a:glow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Wise</a:t>
            </a:r>
            <a:endParaRPr lang="en-US" sz="9600" b="1" u="sng" cap="none" spc="50" dirty="0">
              <a:ln w="11430">
                <a:solidFill>
                  <a:srgbClr val="96643A"/>
                </a:solidFill>
              </a:ln>
              <a:solidFill>
                <a:srgbClr val="D2AB8A"/>
              </a:solidFill>
              <a:effectLst>
                <a:glow rad="101600">
                  <a:srgbClr val="96643A">
                    <a:alpha val="60000"/>
                  </a:srgbClr>
                </a:glow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533400"/>
            <a:ext cx="4343400" cy="403187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endParaRPr lang="en-US" sz="44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n-US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Blind, Selfish, </a:t>
            </a:r>
          </a:p>
          <a:p>
            <a:pPr algn="ctr"/>
            <a:r>
              <a:rPr lang="en-US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Proud</a:t>
            </a:r>
          </a:p>
          <a:p>
            <a:pPr algn="ctr"/>
            <a:r>
              <a:rPr lang="en-US" sz="8000" b="1" u="sng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Fearful</a:t>
            </a:r>
            <a:r>
              <a:rPr lang="en-US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en-US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Ruled by Fear</a:t>
            </a:r>
            <a:endParaRPr lang="en-US" sz="4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343400" y="1191161"/>
            <a:ext cx="4419600" cy="415498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Vision, Caring</a:t>
            </a:r>
          </a:p>
          <a:p>
            <a:pPr algn="ctr"/>
            <a:r>
              <a:rPr lang="en-US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Humble</a:t>
            </a:r>
          </a:p>
          <a:p>
            <a:pPr algn="ctr"/>
            <a:r>
              <a:rPr lang="en-US" sz="8800" b="1" u="sng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Brave</a:t>
            </a:r>
          </a:p>
          <a:p>
            <a:pPr algn="ctr"/>
            <a:r>
              <a:rPr lang="en-US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Not controlled by fear, but Loving.</a:t>
            </a:r>
            <a:endParaRPr lang="en-US" sz="4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8" name="Picture 6" descr="http://www.thargnar.com/backgrounds/book_background2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-1" y="0"/>
            <a:ext cx="9170973" cy="6858000"/>
          </a:xfrm>
          <a:prstGeom prst="rect">
            <a:avLst/>
          </a:prstGeom>
          <a:noFill/>
        </p:spPr>
      </p:pic>
      <p:pic>
        <p:nvPicPr>
          <p:cNvPr id="23556" name="Picture 4" descr="C:\Documents and Settings\Robert Brownell\Local Settings\Temporary Internet Files\FrontPageTempDir\wpe5.gif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4190999" y="-23884"/>
            <a:ext cx="4490545" cy="6837216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E4CDBA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-152400"/>
            <a:ext cx="8686800" cy="692497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14400" b="1" u="sng" cap="none" spc="50" dirty="0" smtClean="0">
                <a:ln w="11430">
                  <a:solidFill>
                    <a:srgbClr val="96643A"/>
                  </a:solidFill>
                </a:ln>
                <a:solidFill>
                  <a:srgbClr val="D2AB8A"/>
                </a:solidFill>
                <a:effectLst>
                  <a:glow rad="101600">
                    <a:srgbClr val="96643A">
                      <a:alpha val="60000"/>
                    </a:srgbClr>
                  </a:glow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Love</a:t>
            </a:r>
          </a:p>
          <a:p>
            <a:pPr algn="ctr"/>
            <a:r>
              <a:rPr lang="en-US" sz="10000" b="1" spc="50" dirty="0">
                <a:ln w="11430">
                  <a:solidFill>
                    <a:srgbClr val="96643A"/>
                  </a:solidFill>
                </a:ln>
                <a:solidFill>
                  <a:srgbClr val="D2AB8A"/>
                </a:solidFill>
                <a:effectLst>
                  <a:glow rad="101600">
                    <a:srgbClr val="96643A">
                      <a:alpha val="60000"/>
                    </a:srgbClr>
                  </a:glow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i</a:t>
            </a:r>
            <a:r>
              <a:rPr lang="en-US" sz="10000" b="1" cap="none" spc="50" dirty="0" smtClean="0">
                <a:ln w="11430">
                  <a:solidFill>
                    <a:srgbClr val="96643A"/>
                  </a:solidFill>
                </a:ln>
                <a:solidFill>
                  <a:srgbClr val="D2AB8A"/>
                </a:solidFill>
                <a:effectLst>
                  <a:glow rad="101600">
                    <a:srgbClr val="96643A">
                      <a:alpha val="60000"/>
                    </a:srgbClr>
                  </a:glow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s the</a:t>
            </a:r>
            <a:br>
              <a:rPr lang="en-US" sz="10000" b="1" cap="none" spc="50" dirty="0" smtClean="0">
                <a:ln w="11430">
                  <a:solidFill>
                    <a:srgbClr val="96643A"/>
                  </a:solidFill>
                </a:ln>
                <a:solidFill>
                  <a:srgbClr val="D2AB8A"/>
                </a:solidFill>
                <a:effectLst>
                  <a:glow rad="101600">
                    <a:srgbClr val="96643A">
                      <a:alpha val="60000"/>
                    </a:srgbClr>
                  </a:glow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en-US" sz="10000" b="1" cap="none" spc="50" dirty="0" smtClean="0">
                <a:ln w="11430">
                  <a:solidFill>
                    <a:srgbClr val="96643A"/>
                  </a:solidFill>
                </a:ln>
                <a:solidFill>
                  <a:srgbClr val="D2AB8A"/>
                </a:solidFill>
                <a:effectLst>
                  <a:glow rad="101600">
                    <a:srgbClr val="96643A">
                      <a:alpha val="60000"/>
                    </a:srgbClr>
                  </a:glow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 Highest</a:t>
            </a:r>
          </a:p>
          <a:p>
            <a:pPr algn="ctr"/>
            <a:r>
              <a:rPr lang="en-US" sz="10000" b="1" cap="none" spc="50" dirty="0" smtClean="0">
                <a:ln w="11430">
                  <a:solidFill>
                    <a:srgbClr val="96643A"/>
                  </a:solidFill>
                </a:ln>
                <a:solidFill>
                  <a:srgbClr val="D2AB8A"/>
                </a:solidFill>
                <a:effectLst>
                  <a:glow rad="101600">
                    <a:srgbClr val="96643A">
                      <a:alpha val="60000"/>
                    </a:srgbClr>
                  </a:glow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Wisdom</a:t>
            </a:r>
            <a:endParaRPr lang="en-US" sz="10000" b="1" cap="none" spc="50" dirty="0">
              <a:ln w="11430">
                <a:solidFill>
                  <a:srgbClr val="96643A"/>
                </a:solidFill>
              </a:ln>
              <a:solidFill>
                <a:srgbClr val="D2AB8A"/>
              </a:solidFill>
              <a:effectLst>
                <a:glow rad="101600">
                  <a:srgbClr val="96643A">
                    <a:alpha val="60000"/>
                  </a:srgbClr>
                </a:glow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8" name="Picture 6" descr="http://www.thargnar.com/backgrounds/book_background2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-1" y="0"/>
            <a:ext cx="9170973" cy="6858000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E4CDBA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69526" y="184721"/>
            <a:ext cx="8554060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What is the difference </a:t>
            </a:r>
          </a:p>
          <a:p>
            <a:pPr algn="ctr"/>
            <a:r>
              <a:rPr lang="en-US" altLang="zh-CN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</a:t>
            </a:r>
            <a:r>
              <a:rPr lang="en-US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etween these 2 people?</a:t>
            </a:r>
            <a:endParaRPr lang="en-US" sz="6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59394" name="Picture 2" descr="http://www.marshu.com/articles/images-website/articles/americas-next-top-model/antm-americas-next-top-model-4-naima/naima-americas-next-top-model-season-four-antm-4-winne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6690" y="2042750"/>
            <a:ext cx="3657600" cy="4615226"/>
          </a:xfrm>
          <a:prstGeom prst="rect">
            <a:avLst/>
          </a:prstGeom>
          <a:noFill/>
        </p:spPr>
      </p:pic>
      <p:pic>
        <p:nvPicPr>
          <p:cNvPr id="59396" name="Picture 4" descr="http://i47.photobucket.com/albums/f193/missgod/mother_teresa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76800" y="2080260"/>
            <a:ext cx="3429000" cy="4587240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/>
        </p:nvSpPr>
        <p:spPr>
          <a:xfrm>
            <a:off x="655630" y="5681632"/>
            <a:ext cx="331135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Movie Star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410200" y="5105400"/>
            <a:ext cx="2369559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Mother</a:t>
            </a:r>
          </a:p>
          <a:p>
            <a:pPr algn="ctr"/>
            <a:r>
              <a:rPr lang="en-US" altLang="zh-CN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Teresa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8" name="Picture 6" descr="http://www.thargnar.com/backgrounds/book_background2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-1" y="0"/>
            <a:ext cx="9170973" cy="6858000"/>
          </a:xfrm>
          <a:prstGeom prst="rect">
            <a:avLst/>
          </a:prstGeom>
          <a:noFill/>
        </p:spPr>
      </p:pic>
      <p:pic>
        <p:nvPicPr>
          <p:cNvPr id="23556" name="Picture 4" descr="C:\Documents and Settings\Robert Brownell\Local Settings\Temporary Internet Files\FrontPageTempDir\wpe5.gif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4190999" y="-23884"/>
            <a:ext cx="4490545" cy="6837216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E4CDBA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066800" y="-152400"/>
            <a:ext cx="694074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9600" b="1" u="sng" cap="none" spc="50" dirty="0" smtClean="0">
                <a:ln w="11430">
                  <a:solidFill>
                    <a:srgbClr val="96643A"/>
                  </a:solidFill>
                </a:ln>
                <a:solidFill>
                  <a:srgbClr val="D2AB8A"/>
                </a:solidFill>
                <a:effectLst>
                  <a:glow rad="101600">
                    <a:srgbClr val="96643A">
                      <a:alpha val="60000"/>
                    </a:srgbClr>
                  </a:glow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Fool</a:t>
            </a:r>
            <a:r>
              <a:rPr lang="en-US" sz="9600" b="1" cap="none" spc="50" dirty="0" smtClean="0">
                <a:ln w="11430">
                  <a:solidFill>
                    <a:srgbClr val="96643A"/>
                  </a:solidFill>
                </a:ln>
                <a:solidFill>
                  <a:srgbClr val="D2AB8A"/>
                </a:solidFill>
                <a:effectLst>
                  <a:glow rad="101600">
                    <a:srgbClr val="96643A">
                      <a:alpha val="60000"/>
                    </a:srgbClr>
                  </a:glow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       </a:t>
            </a:r>
            <a:r>
              <a:rPr lang="en-US" sz="9600" b="1" u="sng" cap="none" spc="50" dirty="0" smtClean="0">
                <a:ln w="11430">
                  <a:solidFill>
                    <a:srgbClr val="96643A"/>
                  </a:solidFill>
                </a:ln>
                <a:solidFill>
                  <a:srgbClr val="D2AB8A"/>
                </a:solidFill>
                <a:effectLst>
                  <a:glow rad="101600">
                    <a:srgbClr val="96643A">
                      <a:alpha val="60000"/>
                    </a:srgbClr>
                  </a:glow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Wise</a:t>
            </a:r>
            <a:endParaRPr lang="en-US" sz="9600" b="1" u="sng" cap="none" spc="50" dirty="0">
              <a:ln w="11430">
                <a:solidFill>
                  <a:srgbClr val="96643A"/>
                </a:solidFill>
              </a:ln>
              <a:solidFill>
                <a:srgbClr val="D2AB8A"/>
              </a:solidFill>
              <a:effectLst>
                <a:glow rad="101600">
                  <a:srgbClr val="96643A">
                    <a:alpha val="60000"/>
                  </a:srgbClr>
                </a:glow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533400"/>
            <a:ext cx="4343400" cy="48320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endParaRPr lang="en-US" sz="44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n-US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Blind, Selfish, </a:t>
            </a:r>
          </a:p>
          <a:p>
            <a:pPr algn="ctr"/>
            <a:r>
              <a:rPr lang="en-US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Proud, Fearful</a:t>
            </a:r>
          </a:p>
          <a:p>
            <a:pPr algn="ctr"/>
            <a:r>
              <a:rPr lang="en-US" sz="4800" b="1" u="sng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en-US" sz="4800" b="1" u="sng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8000" b="1" u="sng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Beautiful </a:t>
            </a:r>
            <a:r>
              <a:rPr lang="en-US" sz="4800" b="1" u="sng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on the Outside</a:t>
            </a:r>
            <a:endParaRPr lang="en-US" sz="4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343400" y="1191161"/>
            <a:ext cx="4419600" cy="430887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Vision, Caring</a:t>
            </a:r>
          </a:p>
          <a:p>
            <a:pPr algn="ctr"/>
            <a:r>
              <a:rPr lang="en-US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Humble, Brave, Loving</a:t>
            </a:r>
          </a:p>
          <a:p>
            <a:pPr algn="ctr"/>
            <a:r>
              <a:rPr lang="en-US" sz="8800" b="1" u="sng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Beautiful </a:t>
            </a:r>
            <a:r>
              <a:rPr lang="en-US" sz="5400" b="1" u="sng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on the Inside</a:t>
            </a:r>
            <a:endParaRPr lang="en-US" sz="4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8" name="Picture 6" descr="http://www.thargnar.com/backgrounds/book_background2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-1" y="0"/>
            <a:ext cx="9170973" cy="6858000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E4CDBA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8763000" cy="23544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9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 fool will show you his trophies and tell you of his great victories, so that you will honor him.</a:t>
            </a:r>
            <a:endParaRPr lang="en-US" sz="49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2274997"/>
            <a:ext cx="3581400" cy="44306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lum bright="-10000" contrast="-10000"/>
          </a:blip>
          <a:srcRect b="30081"/>
          <a:stretch>
            <a:fillRect/>
          </a:stretch>
        </p:blipFill>
        <p:spPr bwMode="auto">
          <a:xfrm>
            <a:off x="4641058" y="2286000"/>
            <a:ext cx="4005417" cy="4419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8" name="Picture 6" descr="http://www.thargnar.com/backgrounds/book_background2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-1" y="0"/>
            <a:ext cx="9170973" cy="6858000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E4CDBA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-152400"/>
            <a:ext cx="8763000" cy="23544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9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But a wise man will tell you of his great failures, so that you may learn from them.</a:t>
            </a:r>
            <a:endParaRPr lang="en-US" sz="49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09799" y="2131529"/>
            <a:ext cx="4343401" cy="46502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-1" y="0"/>
            <a:ext cx="9170973" cy="6858001"/>
            <a:chOff x="-1" y="0"/>
            <a:chExt cx="9170973" cy="6858001"/>
          </a:xfrm>
        </p:grpSpPr>
        <p:pic>
          <p:nvPicPr>
            <p:cNvPr id="23558" name="Picture 6" descr="http://www.thargnar.com/backgrounds/book_background2.jpg"/>
            <p:cNvPicPr>
              <a:picLocks noChangeAspect="1" noChangeArrowheads="1"/>
            </p:cNvPicPr>
            <p:nvPr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</a:blip>
            <a:srcRect/>
            <a:stretch>
              <a:fillRect/>
            </a:stretch>
          </p:blipFill>
          <p:spPr bwMode="auto">
            <a:xfrm>
              <a:off x="-1" y="0"/>
              <a:ext cx="9170973" cy="6858000"/>
            </a:xfrm>
            <a:prstGeom prst="rect">
              <a:avLst/>
            </a:prstGeom>
            <a:noFill/>
          </p:spPr>
        </p:pic>
        <p:sp>
          <p:nvSpPr>
            <p:cNvPr id="8" name="Rectangle 7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rgbClr val="E4CDBA">
                <a:alpha val="64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77826" name="Picture 2" descr="Chelsea - Duff 2006 art print by Maxi Posters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0" y="0"/>
              <a:ext cx="2649141" cy="3810000"/>
            </a:xfrm>
            <a:prstGeom prst="rect">
              <a:avLst/>
            </a:prstGeom>
            <a:noFill/>
          </p:spPr>
        </p:pic>
        <p:pic>
          <p:nvPicPr>
            <p:cNvPr id="77832" name="Picture 8" descr="Harry Poster by vball * LoveR."/>
            <p:cNvPicPr>
              <a:picLocks noChangeAspect="1" noChangeArrowheads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>
              <a:off x="0" y="3810001"/>
              <a:ext cx="2853034" cy="3048000"/>
            </a:xfrm>
            <a:prstGeom prst="rect">
              <a:avLst/>
            </a:prstGeom>
            <a:noFill/>
          </p:spPr>
        </p:pic>
        <p:sp>
          <p:nvSpPr>
            <p:cNvPr id="14" name="Rectangle 13"/>
            <p:cNvSpPr/>
            <p:nvPr/>
          </p:nvSpPr>
          <p:spPr>
            <a:xfrm>
              <a:off x="2819400" y="3351074"/>
              <a:ext cx="3657599" cy="1892826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en-US" sz="6600" b="1" dirty="0" smtClean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Popular </a:t>
              </a:r>
              <a:br>
                <a:rPr lang="en-US" sz="6600" b="1" dirty="0" smtClean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</a:br>
              <a:r>
                <a:rPr lang="en-US" sz="5100" b="1" dirty="0" smtClean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Wall Posters</a:t>
              </a:r>
              <a:endParaRPr lang="en-US" sz="51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endParaRPr>
            </a:p>
          </p:txBody>
        </p:sp>
        <p:pic>
          <p:nvPicPr>
            <p:cNvPr id="21506" name="Picture 2" descr="Body Builder Muscle Man by foundphotoslj."/>
            <p:cNvPicPr>
              <a:picLocks noChangeAspect="1" noChangeArrowheads="1"/>
            </p:cNvPicPr>
            <p:nvPr/>
          </p:nvPicPr>
          <p:blipFill>
            <a:blip r:embed="rId5"/>
            <a:srcRect l="25125" t="1600" r="9548" b="50400"/>
            <a:stretch>
              <a:fillRect/>
            </a:stretch>
          </p:blipFill>
          <p:spPr bwMode="auto">
            <a:xfrm>
              <a:off x="2667000" y="0"/>
              <a:ext cx="4038600" cy="3352800"/>
            </a:xfrm>
            <a:prstGeom prst="rect">
              <a:avLst/>
            </a:prstGeom>
            <a:noFill/>
          </p:spPr>
        </p:pic>
        <p:pic>
          <p:nvPicPr>
            <p:cNvPr id="21508" name="Picture 4" descr="s sport jordan dunk"/>
            <p:cNvPicPr>
              <a:picLocks noChangeAspect="1" noChangeArrowheads="1"/>
            </p:cNvPicPr>
            <p:nvPr/>
          </p:nvPicPr>
          <p:blipFill>
            <a:blip r:embed="rId6"/>
            <a:srcRect b="17067"/>
            <a:stretch>
              <a:fillRect/>
            </a:stretch>
          </p:blipFill>
          <p:spPr bwMode="auto">
            <a:xfrm>
              <a:off x="6400800" y="3389971"/>
              <a:ext cx="2743200" cy="3468029"/>
            </a:xfrm>
            <a:prstGeom prst="rect">
              <a:avLst/>
            </a:prstGeom>
            <a:noFill/>
          </p:spPr>
        </p:pic>
        <p:pic>
          <p:nvPicPr>
            <p:cNvPr id="21510" name="Picture 6" descr="http://rds.yahoo.com/_ylt=A0S020nwi.FIsc8A.LijzbkF/SIG=1290oc0o2/EXP=1222827376/**http%3A/www.celebguru.org/images/britney_spears123.jpg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6705600" y="0"/>
              <a:ext cx="2438400" cy="3371088"/>
            </a:xfrm>
            <a:prstGeom prst="rect">
              <a:avLst/>
            </a:prstGeom>
            <a:noFill/>
          </p:spPr>
        </p:pic>
      </p:grpSp>
      <p:sp>
        <p:nvSpPr>
          <p:cNvPr id="11" name="Rectangle 10"/>
          <p:cNvSpPr/>
          <p:nvPr/>
        </p:nvSpPr>
        <p:spPr>
          <a:xfrm>
            <a:off x="2775978" y="5410200"/>
            <a:ext cx="3624822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What’s the pattern</a:t>
            </a:r>
            <a:endParaRPr lang="en-US" sz="4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8" name="Picture 6" descr="http://www.thargnar.com/backgrounds/book_background2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-1" y="0"/>
            <a:ext cx="9170973" cy="6858000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E4CDBA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-1" y="0"/>
            <a:ext cx="8818179" cy="181588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An Airplane stewardess spills hot coffee on your pants.</a:t>
            </a:r>
            <a:endParaRPr lang="en-US" sz="5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61442" name="Picture 2" descr="http://static.howstuffworks.com/gif/airline-crew-attendant-coffe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1828800"/>
            <a:ext cx="5814181" cy="4648200"/>
          </a:xfrm>
          <a:prstGeom prst="rect">
            <a:avLst/>
          </a:prstGeom>
          <a:noFill/>
        </p:spPr>
      </p:pic>
      <p:sp>
        <p:nvSpPr>
          <p:cNvPr id="9" name="Rectangle 8"/>
          <p:cNvSpPr/>
          <p:nvPr/>
        </p:nvSpPr>
        <p:spPr>
          <a:xfrm>
            <a:off x="5867400" y="1744717"/>
            <a:ext cx="3079531" cy="50167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How does a </a:t>
            </a:r>
            <a:r>
              <a:rPr lang="en-US" sz="4800" b="1" u="sng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Foolish</a:t>
            </a:r>
            <a:r>
              <a:rPr lang="en-US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person react?</a:t>
            </a:r>
          </a:p>
          <a:p>
            <a:pPr algn="ctr"/>
            <a:endParaRPr lang="en-US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en-US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How does a </a:t>
            </a:r>
            <a:r>
              <a:rPr lang="en-US" sz="4800" b="1" u="sng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W</a:t>
            </a:r>
            <a:r>
              <a:rPr lang="en-US" sz="4800" b="1" u="sng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ise</a:t>
            </a:r>
            <a:r>
              <a:rPr lang="en-US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person react?</a:t>
            </a:r>
            <a:endParaRPr lang="en-US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8" name="Picture 6" descr="http://www.thargnar.com/backgrounds/book_background2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-1" y="0"/>
            <a:ext cx="9170973" cy="6858000"/>
          </a:xfrm>
          <a:prstGeom prst="rect">
            <a:avLst/>
          </a:prstGeom>
          <a:noFill/>
        </p:spPr>
      </p:pic>
      <p:pic>
        <p:nvPicPr>
          <p:cNvPr id="23556" name="Picture 4" descr="C:\Documents and Settings\Robert Brownell\Local Settings\Temporary Internet Files\FrontPageTempDir\wpe5.gif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4190999" y="-23884"/>
            <a:ext cx="4490545" cy="6837216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E4CDBA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066800" y="-152400"/>
            <a:ext cx="694074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9600" b="1" u="sng" cap="none" spc="50" dirty="0" smtClean="0">
                <a:ln w="11430">
                  <a:solidFill>
                    <a:srgbClr val="96643A"/>
                  </a:solidFill>
                </a:ln>
                <a:solidFill>
                  <a:srgbClr val="D2AB8A"/>
                </a:solidFill>
                <a:effectLst>
                  <a:glow rad="101600">
                    <a:srgbClr val="96643A">
                      <a:alpha val="60000"/>
                    </a:srgbClr>
                  </a:glow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Fool</a:t>
            </a:r>
            <a:r>
              <a:rPr lang="en-US" sz="9600" b="1" cap="none" spc="50" dirty="0" smtClean="0">
                <a:ln w="11430">
                  <a:solidFill>
                    <a:srgbClr val="96643A"/>
                  </a:solidFill>
                </a:ln>
                <a:solidFill>
                  <a:srgbClr val="D2AB8A"/>
                </a:solidFill>
                <a:effectLst>
                  <a:glow rad="101600">
                    <a:srgbClr val="96643A">
                      <a:alpha val="60000"/>
                    </a:srgbClr>
                  </a:glow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       </a:t>
            </a:r>
            <a:r>
              <a:rPr lang="en-US" sz="9600" b="1" u="sng" cap="none" spc="50" dirty="0" smtClean="0">
                <a:ln w="11430">
                  <a:solidFill>
                    <a:srgbClr val="96643A"/>
                  </a:solidFill>
                </a:ln>
                <a:solidFill>
                  <a:srgbClr val="D2AB8A"/>
                </a:solidFill>
                <a:effectLst>
                  <a:glow rad="101600">
                    <a:srgbClr val="96643A">
                      <a:alpha val="60000"/>
                    </a:srgbClr>
                  </a:glow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Wise</a:t>
            </a:r>
            <a:endParaRPr lang="en-US" sz="9600" b="1" u="sng" cap="none" spc="50" dirty="0">
              <a:ln w="11430">
                <a:solidFill>
                  <a:srgbClr val="96643A"/>
                </a:solidFill>
              </a:ln>
              <a:solidFill>
                <a:srgbClr val="D2AB8A"/>
              </a:solidFill>
              <a:effectLst>
                <a:glow rad="101600">
                  <a:srgbClr val="96643A">
                    <a:alpha val="60000"/>
                  </a:srgbClr>
                </a:glow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533400"/>
            <a:ext cx="4343400" cy="526297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endParaRPr lang="en-US" sz="44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n-US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Blind, Selfish, </a:t>
            </a:r>
          </a:p>
          <a:p>
            <a:pPr algn="ctr"/>
            <a:r>
              <a:rPr lang="en-US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Proud, Fearful, Beautiful outside,</a:t>
            </a:r>
            <a:r>
              <a:rPr lang="en-US" sz="4800" b="1" u="sng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en-US" sz="4800" b="1" u="sng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7200" b="1" u="sng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Un-C</a:t>
            </a:r>
            <a:r>
              <a:rPr lang="en-US" sz="4400" b="1" u="sng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ontrolled</a:t>
            </a:r>
            <a:r>
              <a:rPr lang="en-US" sz="4800" b="1" u="sng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en-US" sz="4800" b="1" u="sng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has a sharp tongue,</a:t>
            </a:r>
            <a:endParaRPr lang="en-US" sz="44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n-US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easily provoked. </a:t>
            </a:r>
            <a:endParaRPr lang="en-US" sz="4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191000" y="1191161"/>
            <a:ext cx="4724400" cy="473975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Vision, Caring</a:t>
            </a:r>
          </a:p>
          <a:p>
            <a:pPr algn="ctr"/>
            <a:r>
              <a:rPr lang="en-US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Humble, Brave, Loving, </a:t>
            </a:r>
            <a:r>
              <a:rPr lang="en-US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/>
            </a:r>
            <a:br>
              <a:rPr lang="en-US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</a:br>
            <a:r>
              <a:rPr lang="en-US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Beautiful inside</a:t>
            </a:r>
          </a:p>
          <a:p>
            <a:pPr algn="ctr"/>
            <a:r>
              <a:rPr lang="en-US" b="1" u="sng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/>
            </a:r>
            <a:br>
              <a:rPr lang="en-US" b="1" u="sng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</a:br>
            <a:r>
              <a:rPr lang="en-US" sz="5400" b="1" u="sng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Self-Controlled</a:t>
            </a:r>
            <a:br>
              <a:rPr lang="en-US" sz="5400" b="1" u="sng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</a:br>
            <a:r>
              <a:rPr lang="en-US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Hold’s his tongue, not </a:t>
            </a:r>
            <a:r>
              <a:rPr lang="en-US" sz="4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provokable</a:t>
            </a:r>
            <a:r>
              <a:rPr lang="en-US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.</a:t>
            </a:r>
            <a:endParaRPr lang="en-US" sz="54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8" name="Picture 6" descr="http://www.thargnar.com/backgrounds/book_background2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-1" y="0"/>
            <a:ext cx="9170973" cy="6858000"/>
          </a:xfrm>
          <a:prstGeom prst="rect">
            <a:avLst/>
          </a:prstGeom>
          <a:noFill/>
        </p:spPr>
      </p:pic>
      <p:pic>
        <p:nvPicPr>
          <p:cNvPr id="23556" name="Picture 4" descr="C:\Documents and Settings\Robert Brownell\Local Settings\Temporary Internet Files\FrontPageTempDir\wpe5.gif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4190999" y="-23884"/>
            <a:ext cx="4490545" cy="6837216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E4CDBA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en-US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" y="10510"/>
            <a:ext cx="8610600" cy="686341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8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What is the difference between Man &amp; Animal?</a:t>
            </a:r>
          </a:p>
          <a:p>
            <a:pPr algn="ctr"/>
            <a:r>
              <a:rPr lang="en-US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en-US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en-US" sz="8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Are we just smart monkeys?</a:t>
            </a:r>
            <a:endParaRPr lang="en-US" sz="8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8" name="Picture 6" descr="http://www.thargnar.com/backgrounds/book_background2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-1" y="0"/>
            <a:ext cx="9170973" cy="6858000"/>
          </a:xfrm>
          <a:prstGeom prst="rect">
            <a:avLst/>
          </a:prstGeom>
          <a:noFill/>
        </p:spPr>
      </p:pic>
      <p:pic>
        <p:nvPicPr>
          <p:cNvPr id="23556" name="Picture 4" descr="C:\Documents and Settings\Robert Brownell\Local Settings\Temporary Internet Files\FrontPageTempDir\wpe5.gif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4190999" y="-23884"/>
            <a:ext cx="4490545" cy="6837216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E4CDBA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en-US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10510"/>
            <a:ext cx="8915399" cy="20005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When Lions Feast, who eats first &amp; who eats last?</a:t>
            </a:r>
            <a:endParaRPr lang="en-US" sz="6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63492" name="Picture 4" descr="http://farm1.static.flickr.com/232/474879678_aa103dc003.jpg?v=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flipH="1">
            <a:off x="659525" y="1858363"/>
            <a:ext cx="3263462" cy="4947085"/>
          </a:xfrm>
          <a:prstGeom prst="rect">
            <a:avLst/>
          </a:prstGeom>
          <a:noFill/>
        </p:spPr>
      </p:pic>
      <p:pic>
        <p:nvPicPr>
          <p:cNvPr id="63494" name="Picture 6" descr="http://www.elite-view.com/art/Color_Photography/Wild_Animal_Color_Photography/1173~Lion-Running-Posters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17108" y="1828800"/>
            <a:ext cx="3910936" cy="494686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8" name="Picture 6" descr="http://www.thargnar.com/backgrounds/book_background2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-1" y="0"/>
            <a:ext cx="9170973" cy="6858000"/>
          </a:xfrm>
          <a:prstGeom prst="rect">
            <a:avLst/>
          </a:prstGeom>
          <a:noFill/>
        </p:spPr>
      </p:pic>
      <p:pic>
        <p:nvPicPr>
          <p:cNvPr id="23556" name="Picture 4" descr="C:\Documents and Settings\Robert Brownell\Local Settings\Temporary Internet Files\FrontPageTempDir\wpe5.gif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4190999" y="-23884"/>
            <a:ext cx="4490545" cy="6837216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E4CDBA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en-US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6200" y="10510"/>
            <a:ext cx="8786648" cy="290848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zh-CN" sz="61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If</a:t>
            </a:r>
            <a:r>
              <a:rPr lang="en-US" altLang="zh-CN" sz="61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altLang="zh-CN" sz="61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 man, woman and child are on a sinking boat, who do you help first?</a:t>
            </a:r>
            <a:endParaRPr lang="en-US" sz="61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68610" name="Picture 2" descr="http://www.emediawire.com/prfiles/2008/04/20/228377/PendletonSinkingShip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-1" y="2807746"/>
            <a:ext cx="9154361" cy="40502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8" name="Picture 6" descr="http://www.thargnar.com/backgrounds/book_background2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-1" y="0"/>
            <a:ext cx="9170973" cy="6858000"/>
          </a:xfrm>
          <a:prstGeom prst="rect">
            <a:avLst/>
          </a:prstGeom>
          <a:noFill/>
        </p:spPr>
      </p:pic>
      <p:pic>
        <p:nvPicPr>
          <p:cNvPr id="23556" name="Picture 4" descr="C:\Documents and Settings\Robert Brownell\Local Settings\Temporary Internet Files\FrontPageTempDir\wpe5.gif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4190999" y="-23884"/>
            <a:ext cx="4490545" cy="6837216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E4CDBA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en-US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-138470"/>
            <a:ext cx="8915399" cy="498598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 Cars are broken down on the side of the road, one is owned by a Rich &amp; Famous person, and one is owned by a poor man. </a:t>
            </a:r>
            <a:br>
              <a:rPr lang="en-US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en-US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Who will people stop to help?</a:t>
            </a:r>
            <a:endParaRPr lang="en-US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69634" name="Picture 2" descr="http://www.webstockpro.com/Comp/UpperCut-RF/bjo16013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990600" y="4840014"/>
            <a:ext cx="6667500" cy="1828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8" name="Picture 6" descr="http://www.thargnar.com/backgrounds/book_background2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-1" y="0"/>
            <a:ext cx="9170973" cy="6858000"/>
          </a:xfrm>
          <a:prstGeom prst="rect">
            <a:avLst/>
          </a:prstGeom>
          <a:noFill/>
        </p:spPr>
      </p:pic>
      <p:pic>
        <p:nvPicPr>
          <p:cNvPr id="23556" name="Picture 4" descr="C:\Documents and Settings\Robert Brownell\Local Settings\Temporary Internet Files\FrontPageTempDir\wpe5.gif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4190999" y="-23884"/>
            <a:ext cx="4490545" cy="6837216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E4CDBA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066800" y="-152400"/>
            <a:ext cx="694074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9600" b="1" u="sng" cap="none" spc="50" dirty="0" smtClean="0">
                <a:ln w="11430">
                  <a:solidFill>
                    <a:srgbClr val="96643A"/>
                  </a:solidFill>
                </a:ln>
                <a:solidFill>
                  <a:srgbClr val="D2AB8A"/>
                </a:solidFill>
                <a:effectLst>
                  <a:glow rad="101600">
                    <a:srgbClr val="96643A">
                      <a:alpha val="60000"/>
                    </a:srgbClr>
                  </a:glow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Fool</a:t>
            </a:r>
            <a:r>
              <a:rPr lang="en-US" sz="9600" b="1" cap="none" spc="50" dirty="0" smtClean="0">
                <a:ln w="11430">
                  <a:solidFill>
                    <a:srgbClr val="96643A"/>
                  </a:solidFill>
                </a:ln>
                <a:solidFill>
                  <a:srgbClr val="D2AB8A"/>
                </a:solidFill>
                <a:effectLst>
                  <a:glow rad="101600">
                    <a:srgbClr val="96643A">
                      <a:alpha val="60000"/>
                    </a:srgbClr>
                  </a:glow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       </a:t>
            </a:r>
            <a:r>
              <a:rPr lang="en-US" sz="9600" b="1" u="sng" cap="none" spc="50" dirty="0" smtClean="0">
                <a:ln w="11430">
                  <a:solidFill>
                    <a:srgbClr val="96643A"/>
                  </a:solidFill>
                </a:ln>
                <a:solidFill>
                  <a:srgbClr val="D2AB8A"/>
                </a:solidFill>
                <a:effectLst>
                  <a:glow rad="101600">
                    <a:srgbClr val="96643A">
                      <a:alpha val="60000"/>
                    </a:srgbClr>
                  </a:glow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Wise</a:t>
            </a:r>
            <a:endParaRPr lang="en-US" sz="9600" b="1" u="sng" cap="none" spc="50" dirty="0">
              <a:ln w="11430">
                <a:solidFill>
                  <a:srgbClr val="96643A"/>
                </a:solidFill>
              </a:ln>
              <a:solidFill>
                <a:srgbClr val="D2AB8A"/>
              </a:solidFill>
              <a:effectLst>
                <a:glow rad="101600">
                  <a:srgbClr val="96643A">
                    <a:alpha val="60000"/>
                  </a:srgbClr>
                </a:glow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533400"/>
            <a:ext cx="4343400" cy="624786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endParaRPr lang="en-US" sz="44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n-US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Blind, Selfish, </a:t>
            </a:r>
          </a:p>
          <a:p>
            <a:pPr algn="ctr"/>
            <a:r>
              <a:rPr lang="en-US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Proud, Fearful, Beautiful outside,</a:t>
            </a:r>
            <a:br>
              <a:rPr lang="en-US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un-controlled,</a:t>
            </a:r>
            <a:r>
              <a:rPr lang="en-US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en-US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2800" b="1" u="sng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en-US" sz="2800" b="1" u="sng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6000" b="1" u="sng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Neglects the </a:t>
            </a:r>
            <a:r>
              <a:rPr lang="en-US" sz="4800" b="1" u="sng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Weak, Respects only the Strong.</a:t>
            </a:r>
            <a:endParaRPr lang="en-US" sz="4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191000" y="1191161"/>
            <a:ext cx="4724400" cy="584775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Vision, Caring</a:t>
            </a:r>
          </a:p>
          <a:p>
            <a:pPr algn="ctr"/>
            <a:r>
              <a:rPr lang="en-US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Humble, Brave, Loving, </a:t>
            </a:r>
            <a:r>
              <a:rPr lang="en-US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/>
            </a:r>
            <a:br>
              <a:rPr lang="en-US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</a:br>
            <a:r>
              <a:rPr lang="en-US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Beautiful inside, self-controlled,</a:t>
            </a:r>
          </a:p>
          <a:p>
            <a:pPr algn="ctr"/>
            <a:r>
              <a:rPr lang="en-US" sz="1400" b="1" u="sng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/>
            </a:r>
            <a:br>
              <a:rPr lang="en-US" sz="1400" b="1" u="sng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</a:br>
            <a:r>
              <a:rPr lang="en-US" sz="6600" b="1" u="sng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Respects &amp; </a:t>
            </a:r>
            <a:r>
              <a:rPr lang="en-US" sz="6000" b="1" u="sng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Protects</a:t>
            </a:r>
          </a:p>
          <a:p>
            <a:pPr algn="ctr"/>
            <a:r>
              <a:rPr lang="en-US" sz="5400" b="1" u="sng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the weak</a:t>
            </a:r>
            <a:endParaRPr lang="en-US" sz="54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8" name="Picture 6" descr="http://www.thargnar.com/backgrounds/book_background2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-1" y="0"/>
            <a:ext cx="9170973" cy="6858000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E4CDBA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en-US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70658" name="Picture 2" descr="http://www.fotosearch.com/comp/CRT/CRT466/couple-arguing-man_~15477-23dg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86B5BB"/>
              </a:clrFrom>
              <a:clrTo>
                <a:srgbClr val="86B5BB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2209800"/>
            <a:ext cx="4349352" cy="3048000"/>
          </a:xfrm>
          <a:prstGeom prst="rect">
            <a:avLst/>
          </a:prstGeom>
          <a:noFill/>
        </p:spPr>
      </p:pic>
      <p:pic>
        <p:nvPicPr>
          <p:cNvPr id="70660" name="Picture 4" descr="http://www.lds.org/hf/multimedia/files/book/33764_1921_topics_repent_st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19600" y="2209800"/>
            <a:ext cx="4191000" cy="3276600"/>
          </a:xfrm>
          <a:prstGeom prst="rect">
            <a:avLst/>
          </a:prstGeom>
          <a:noFill/>
        </p:spPr>
      </p:pic>
      <p:sp>
        <p:nvSpPr>
          <p:cNvPr id="9" name="Rectangle 8"/>
          <p:cNvSpPr/>
          <p:nvPr/>
        </p:nvSpPr>
        <p:spPr>
          <a:xfrm>
            <a:off x="1" y="-76200"/>
            <a:ext cx="8763000" cy="249299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The </a:t>
            </a:r>
            <a:r>
              <a:rPr lang="en-US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Fool</a:t>
            </a:r>
            <a:r>
              <a:rPr lang="en-US" sz="48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will only try to</a:t>
            </a:r>
          </a:p>
          <a:p>
            <a:pPr algn="ctr"/>
            <a:r>
              <a:rPr lang="en-US" sz="48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Fix </a:t>
            </a:r>
            <a:r>
              <a:rPr lang="en-US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others, but the </a:t>
            </a:r>
            <a:br>
              <a:rPr lang="en-US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Wise</a:t>
            </a:r>
            <a:r>
              <a:rPr lang="en-US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will first fix themselves.</a:t>
            </a:r>
            <a:endParaRPr lang="en-US" sz="4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4160" y="5264379"/>
            <a:ext cx="87630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The </a:t>
            </a:r>
            <a:r>
              <a:rPr lang="en-US" sz="48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Fool</a:t>
            </a:r>
            <a:r>
              <a:rPr lang="en-US" sz="48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will NOT take advice,</a:t>
            </a:r>
            <a:br>
              <a:rPr lang="en-US" sz="48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sz="48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but </a:t>
            </a:r>
            <a:r>
              <a:rPr lang="en-US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the </a:t>
            </a:r>
            <a:r>
              <a:rPr lang="en-US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Wise</a:t>
            </a:r>
            <a:r>
              <a:rPr lang="en-US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will listen.</a:t>
            </a:r>
            <a:endParaRPr lang="en-US" sz="4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8" name="Picture 6" descr="http://www.thargnar.com/backgrounds/book_background2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-1" y="0"/>
            <a:ext cx="9170973" cy="6858000"/>
          </a:xfrm>
          <a:prstGeom prst="rect">
            <a:avLst/>
          </a:prstGeom>
          <a:noFill/>
        </p:spPr>
      </p:pic>
      <p:pic>
        <p:nvPicPr>
          <p:cNvPr id="23556" name="Picture 4" descr="C:\Documents and Settings\Robert Brownell\Local Settings\Temporary Internet Files\FrontPageTempDir\wpe5.gif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4190999" y="-23884"/>
            <a:ext cx="4490545" cy="6837216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E4CDBA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066800" y="-152400"/>
            <a:ext cx="694074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9600" b="1" u="sng" cap="none" spc="50" dirty="0" smtClean="0">
                <a:ln w="11430">
                  <a:solidFill>
                    <a:srgbClr val="96643A"/>
                  </a:solidFill>
                </a:ln>
                <a:solidFill>
                  <a:srgbClr val="D2AB8A"/>
                </a:solidFill>
                <a:effectLst>
                  <a:glow rad="101600">
                    <a:srgbClr val="96643A">
                      <a:alpha val="60000"/>
                    </a:srgbClr>
                  </a:glow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Fool</a:t>
            </a:r>
            <a:r>
              <a:rPr lang="en-US" sz="9600" b="1" cap="none" spc="50" dirty="0" smtClean="0">
                <a:ln w="11430">
                  <a:solidFill>
                    <a:srgbClr val="96643A"/>
                  </a:solidFill>
                </a:ln>
                <a:solidFill>
                  <a:srgbClr val="D2AB8A"/>
                </a:solidFill>
                <a:effectLst>
                  <a:glow rad="101600">
                    <a:srgbClr val="96643A">
                      <a:alpha val="60000"/>
                    </a:srgbClr>
                  </a:glow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       </a:t>
            </a:r>
            <a:r>
              <a:rPr lang="en-US" sz="9600" b="1" u="sng" cap="none" spc="50" dirty="0" smtClean="0">
                <a:ln w="11430">
                  <a:solidFill>
                    <a:srgbClr val="96643A"/>
                  </a:solidFill>
                </a:ln>
                <a:solidFill>
                  <a:srgbClr val="D2AB8A"/>
                </a:solidFill>
                <a:effectLst>
                  <a:glow rad="101600">
                    <a:srgbClr val="96643A">
                      <a:alpha val="60000"/>
                    </a:srgbClr>
                  </a:glow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Wise</a:t>
            </a:r>
            <a:endParaRPr lang="en-US" sz="9600" b="1" u="sng" cap="none" spc="50" dirty="0">
              <a:ln w="11430">
                <a:solidFill>
                  <a:srgbClr val="96643A"/>
                </a:solidFill>
              </a:ln>
              <a:solidFill>
                <a:srgbClr val="D2AB8A"/>
              </a:solidFill>
              <a:effectLst>
                <a:glow rad="101600">
                  <a:srgbClr val="96643A">
                    <a:alpha val="60000"/>
                  </a:srgbClr>
                </a:glow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533400"/>
            <a:ext cx="4343400" cy="624786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endParaRPr lang="en-US" sz="40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n-US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Blind, Selfish, </a:t>
            </a:r>
          </a:p>
          <a:p>
            <a:pPr algn="ctr"/>
            <a:r>
              <a:rPr lang="en-US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Proud, Fearful, Beautiful outside,</a:t>
            </a:r>
            <a:br>
              <a:rPr lang="en-US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un-controlled, Neglects the weak, Respects only the Strong, </a:t>
            </a:r>
            <a:r>
              <a:rPr lang="en-US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tries to fix others, &amp; will NOT listen to advice.</a:t>
            </a:r>
            <a:endParaRPr lang="en-US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191000" y="1191161"/>
            <a:ext cx="4724400" cy="495520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Vision, Caring</a:t>
            </a:r>
          </a:p>
          <a:p>
            <a:pPr algn="ctr"/>
            <a:r>
              <a:rPr lang="en-US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Humble, Brave, Loving, </a:t>
            </a:r>
            <a:r>
              <a:rPr lang="en-US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/>
            </a:r>
            <a:br>
              <a:rPr lang="en-US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</a:br>
            <a:r>
              <a:rPr lang="en-US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Beautiful inside, self-controlled, Respects &amp; Protects the weak, </a:t>
            </a:r>
            <a:r>
              <a:rPr lang="en-US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tries to fix </a:t>
            </a:r>
            <a:r>
              <a:rPr lang="en-US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themselves 1</a:t>
            </a:r>
            <a:r>
              <a:rPr lang="en-US" sz="4000" b="1" baseline="300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st</a:t>
            </a:r>
            <a:r>
              <a:rPr lang="en-US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, &amp; will listen to advice.</a:t>
            </a:r>
            <a:endParaRPr lang="en-US" sz="44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8" name="Picture 6" descr="http://www.thargnar.com/backgrounds/book_background2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-1" y="0"/>
            <a:ext cx="9170973" cy="6858000"/>
          </a:xfrm>
          <a:prstGeom prst="rect">
            <a:avLst/>
          </a:prstGeom>
          <a:noFill/>
        </p:spPr>
      </p:pic>
      <p:pic>
        <p:nvPicPr>
          <p:cNvPr id="23556" name="Picture 4" descr="C:\Documents and Settings\Robert Brownell\Local Settings\Temporary Internet Files\FrontPageTempDir\wpe5.gif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4190999" y="-23884"/>
            <a:ext cx="4490545" cy="6837216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E4CDBA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/>
          </a:p>
        </p:txBody>
      </p:sp>
      <p:sp>
        <p:nvSpPr>
          <p:cNvPr id="11" name="Rectangle 10"/>
          <p:cNvSpPr/>
          <p:nvPr/>
        </p:nvSpPr>
        <p:spPr>
          <a:xfrm>
            <a:off x="304800" y="228600"/>
            <a:ext cx="8305800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Is this a</a:t>
            </a:r>
            <a:br>
              <a:rPr lang="en-US" sz="9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sz="9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New Teaching?</a:t>
            </a:r>
            <a:endParaRPr lang="en-US" sz="96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8" name="Picture 6" descr="http://www.thargnar.com/backgrounds/book_background2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-1" y="0"/>
            <a:ext cx="9170973" cy="6858000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E4CDBA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/>
          </a:p>
        </p:txBody>
      </p:sp>
      <p:sp>
        <p:nvSpPr>
          <p:cNvPr id="11" name="Rectangle 10"/>
          <p:cNvSpPr/>
          <p:nvPr/>
        </p:nvSpPr>
        <p:spPr>
          <a:xfrm>
            <a:off x="0" y="-228600"/>
            <a:ext cx="899160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No!</a:t>
            </a:r>
            <a:endParaRPr lang="en-US" sz="66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71682" name="Picture 2" descr="http://www.pillaroftruthministries.com/pics/open_bible.jpg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3733800"/>
            <a:ext cx="3429000" cy="2503935"/>
          </a:xfrm>
          <a:prstGeom prst="rect">
            <a:avLst/>
          </a:prstGeom>
          <a:noFill/>
        </p:spPr>
      </p:pic>
      <p:pic>
        <p:nvPicPr>
          <p:cNvPr id="9" name="Picture 8" descr="refuse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58207" y="2743200"/>
            <a:ext cx="3962399" cy="349857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809297"/>
            <a:ext cx="8991600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It is the ancient</a:t>
            </a:r>
            <a:br>
              <a:rPr lang="en-US" sz="6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sz="6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teaching of the Bible.</a:t>
            </a:r>
            <a:endParaRPr lang="en-US" sz="66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3505200"/>
            <a:ext cx="8991600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							   But </a:t>
            </a:r>
          </a:p>
          <a:p>
            <a:pPr algn="ctr"/>
            <a:r>
              <a:rPr lang="en-US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	</a:t>
            </a:r>
            <a:r>
              <a:rPr lang="en-US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					     </a:t>
            </a:r>
            <a:r>
              <a:rPr lang="en-US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Fools    					     wants nothing to do with that.</a:t>
            </a:r>
            <a:endParaRPr 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8" name="Picture 6" descr="http://www.thargnar.com/backgrounds/book_background2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-1" y="0"/>
            <a:ext cx="9170973" cy="6858000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E4CDBA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/>
          </a:p>
        </p:txBody>
      </p:sp>
      <p:sp>
        <p:nvSpPr>
          <p:cNvPr id="11" name="Rectangle 10"/>
          <p:cNvSpPr/>
          <p:nvPr/>
        </p:nvSpPr>
        <p:spPr>
          <a:xfrm>
            <a:off x="0" y="12442"/>
            <a:ext cx="8991600" cy="550920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Which person in History has demonstrated the greatest Wisdom?</a:t>
            </a:r>
            <a:endParaRPr lang="en-US" sz="66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8" name="Picture 6" descr="http://www.thargnar.com/backgrounds/book_background2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-1" y="0"/>
            <a:ext cx="9170973" cy="6858000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E4CDBA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/>
          </a:p>
        </p:txBody>
      </p:sp>
      <p:pic>
        <p:nvPicPr>
          <p:cNvPr id="79874" name="Picture 2"/>
          <p:cNvPicPr>
            <a:picLocks noChangeAspect="1" noChangeArrowheads="1"/>
          </p:cNvPicPr>
          <p:nvPr/>
        </p:nvPicPr>
        <p:blipFill>
          <a:blip r:embed="rId3">
            <a:lum bright="10000"/>
          </a:blip>
          <a:srcRect/>
          <a:stretch>
            <a:fillRect/>
          </a:stretch>
        </p:blipFill>
        <p:spPr bwMode="auto">
          <a:xfrm>
            <a:off x="152400" y="76200"/>
            <a:ext cx="4601584" cy="6629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ectangle 5"/>
          <p:cNvSpPr/>
          <p:nvPr/>
        </p:nvSpPr>
        <p:spPr>
          <a:xfrm>
            <a:off x="4800600" y="228600"/>
            <a:ext cx="3726789" cy="36317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115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Jesus</a:t>
            </a:r>
          </a:p>
          <a:p>
            <a:pPr algn="ctr"/>
            <a:r>
              <a:rPr lang="en-US" sz="115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Christ</a:t>
            </a:r>
            <a:endParaRPr lang="en-US" sz="115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8" name="Picture 6" descr="http://www.thargnar.com/backgrounds/book_background2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-1" y="0"/>
            <a:ext cx="9170973" cy="6858000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E4CDBA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/>
          </a:p>
        </p:txBody>
      </p:sp>
      <p:pic>
        <p:nvPicPr>
          <p:cNvPr id="2050" name="Picture 2" descr="http://content.answers.com/main/content/wp/en/6/65/Temptation_of_Christ.jpg"/>
          <p:cNvPicPr>
            <a:picLocks noChangeAspect="1" noChangeArrowheads="1"/>
          </p:cNvPicPr>
          <p:nvPr/>
        </p:nvPicPr>
        <p:blipFill>
          <a:blip r:embed="rId3" cstate="email">
            <a:lum bright="10000"/>
          </a:blip>
          <a:srcRect/>
          <a:stretch>
            <a:fillRect/>
          </a:stretch>
        </p:blipFill>
        <p:spPr bwMode="auto">
          <a:xfrm>
            <a:off x="-1" y="-31531"/>
            <a:ext cx="4424855" cy="6860556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3962400" y="0"/>
            <a:ext cx="5108028" cy="65556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60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When He was offered all t</a:t>
            </a:r>
            <a:r>
              <a:rPr lang="en-US" sz="6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he Riches &amp; Power of the World, He refused to do evil.</a:t>
            </a:r>
            <a:endParaRPr lang="en-US" sz="60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8" name="Picture 6" descr="http://www.thargnar.com/backgrounds/book_background2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-1" y="0"/>
            <a:ext cx="9170973" cy="6858000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E4CDBA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23058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lnSpc>
                <a:spcPts val="4300"/>
              </a:lnSpc>
            </a:pPr>
            <a:r>
              <a:rPr lang="en-US" sz="43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Though He came as a King, He humbled Himself by being a servant, helping the prostitutes, cleansing the leapers, even washing the feet of others.</a:t>
            </a:r>
            <a:endParaRPr lang="en-US" sz="43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55299" name="Picture 3"/>
          <p:cNvPicPr>
            <a:picLocks noChangeAspect="1" noChangeArrowheads="1"/>
          </p:cNvPicPr>
          <p:nvPr/>
        </p:nvPicPr>
        <p:blipFill>
          <a:blip r:embed="rId3" cstate="email">
            <a:lum bright="20000"/>
          </a:blip>
          <a:srcRect/>
          <a:stretch>
            <a:fillRect/>
          </a:stretch>
        </p:blipFill>
        <p:spPr bwMode="auto">
          <a:xfrm>
            <a:off x="1143000" y="2159744"/>
            <a:ext cx="6477000" cy="46220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8" name="Picture 6" descr="http://www.thargnar.com/backgrounds/book_background2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-1" y="0"/>
            <a:ext cx="9170973" cy="6858000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E4CDBA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6900"/>
              </a:lnSpc>
            </a:pPr>
            <a:endParaRPr lang="en-US" sz="2800" dirty="0"/>
          </a:p>
        </p:txBody>
      </p:sp>
      <p:pic>
        <p:nvPicPr>
          <p:cNvPr id="56325" name="Picture 5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62000" y="1557563"/>
            <a:ext cx="7581900" cy="53004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ectangle 5"/>
          <p:cNvSpPr/>
          <p:nvPr/>
        </p:nvSpPr>
        <p:spPr>
          <a:xfrm>
            <a:off x="0" y="69523"/>
            <a:ext cx="9070428" cy="191167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lnSpc>
                <a:spcPts val="6900"/>
              </a:lnSpc>
            </a:pPr>
            <a:r>
              <a:rPr lang="en-US" sz="80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He Loved those who hated Him.</a:t>
            </a:r>
            <a:endParaRPr lang="en-US" sz="80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8" name="Picture 6" descr="http://www.thargnar.com/backgrounds/book_background2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-1" y="0"/>
            <a:ext cx="9170973" cy="6858000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E4CDBA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070428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When accused and mocked, He did not strike back, neither did He defend Himself.</a:t>
            </a:r>
            <a:endParaRPr lang="en-US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email">
            <a:lum bright="10000"/>
          </a:blip>
          <a:srcRect/>
          <a:stretch>
            <a:fillRect/>
          </a:stretch>
        </p:blipFill>
        <p:spPr bwMode="auto">
          <a:xfrm>
            <a:off x="1371600" y="2362200"/>
            <a:ext cx="6172200" cy="44178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8" name="Picture 6" descr="http://www.thargnar.com/backgrounds/book_background2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-1" y="0"/>
            <a:ext cx="9170973" cy="6858000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E4CDBA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070428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72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He protected the Weak.</a:t>
            </a:r>
            <a:endParaRPr lang="en-US" sz="72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>
            <a:lum bright="20000" contrast="-10000"/>
          </a:blip>
          <a:srcRect/>
          <a:stretch>
            <a:fillRect/>
          </a:stretch>
        </p:blipFill>
        <p:spPr bwMode="auto">
          <a:xfrm>
            <a:off x="1405759" y="2159219"/>
            <a:ext cx="6138041" cy="46035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8" name="Picture 6" descr="http://www.thargnar.com/backgrounds/book_background2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-1" y="0"/>
            <a:ext cx="9170973" cy="6858000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E4CDBA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/>
          </a:p>
        </p:txBody>
      </p:sp>
      <p:sp>
        <p:nvSpPr>
          <p:cNvPr id="6" name="Rectangle 5"/>
          <p:cNvSpPr/>
          <p:nvPr/>
        </p:nvSpPr>
        <p:spPr>
          <a:xfrm>
            <a:off x="0" y="-76200"/>
            <a:ext cx="9070428" cy="225004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lnSpc>
                <a:spcPts val="5600"/>
              </a:lnSpc>
            </a:pPr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Though He was not outwardly attractive, He was the most beautiful person inside.</a:t>
            </a:r>
            <a:endParaRPr lang="en-US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3" cstate="email">
            <a:lum bright="20000"/>
          </a:blip>
          <a:srcRect/>
          <a:stretch>
            <a:fillRect/>
          </a:stretch>
        </p:blipFill>
        <p:spPr bwMode="auto">
          <a:xfrm>
            <a:off x="1311165" y="2039008"/>
            <a:ext cx="6308577" cy="47186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8" name="Picture 6" descr="http://www.thargnar.com/backgrounds/book_background2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-1" y="0"/>
            <a:ext cx="9170973" cy="6858000"/>
          </a:xfrm>
          <a:prstGeom prst="rect">
            <a:avLst/>
          </a:prstGeom>
          <a:noFill/>
        </p:spPr>
      </p:pic>
      <p:pic>
        <p:nvPicPr>
          <p:cNvPr id="23556" name="Picture 4" descr="C:\Documents and Settings\Robert Brownell\Local Settings\Temporary Internet Files\FrontPageTempDir\wpe5.gif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4190999" y="-23884"/>
            <a:ext cx="4490545" cy="6837216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E4CDBA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066800" y="-152400"/>
            <a:ext cx="694074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9600" b="1" u="sng" cap="none" spc="50" dirty="0" smtClean="0">
                <a:ln w="11430">
                  <a:solidFill>
                    <a:srgbClr val="96643A"/>
                  </a:solidFill>
                </a:ln>
                <a:solidFill>
                  <a:srgbClr val="D2AB8A"/>
                </a:solidFill>
                <a:effectLst>
                  <a:glow rad="101600">
                    <a:srgbClr val="96643A">
                      <a:alpha val="60000"/>
                    </a:srgbClr>
                  </a:glow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Fool</a:t>
            </a:r>
            <a:r>
              <a:rPr lang="en-US" sz="9600" b="1" cap="none" spc="50" dirty="0" smtClean="0">
                <a:ln w="11430">
                  <a:solidFill>
                    <a:srgbClr val="96643A"/>
                  </a:solidFill>
                </a:ln>
                <a:solidFill>
                  <a:srgbClr val="D2AB8A"/>
                </a:solidFill>
                <a:effectLst>
                  <a:glow rad="101600">
                    <a:srgbClr val="96643A">
                      <a:alpha val="60000"/>
                    </a:srgbClr>
                  </a:glow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       </a:t>
            </a:r>
            <a:r>
              <a:rPr lang="en-US" sz="9600" b="1" u="sng" cap="none" spc="50" dirty="0" smtClean="0">
                <a:ln w="11430">
                  <a:solidFill>
                    <a:srgbClr val="96643A"/>
                  </a:solidFill>
                </a:ln>
                <a:solidFill>
                  <a:srgbClr val="D2AB8A"/>
                </a:solidFill>
                <a:effectLst>
                  <a:glow rad="101600">
                    <a:srgbClr val="96643A">
                      <a:alpha val="60000"/>
                    </a:srgbClr>
                  </a:glow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Wise</a:t>
            </a:r>
            <a:endParaRPr lang="en-US" sz="9600" b="1" u="sng" cap="none" spc="50" dirty="0">
              <a:ln w="11430">
                <a:solidFill>
                  <a:srgbClr val="96643A"/>
                </a:solidFill>
              </a:ln>
              <a:solidFill>
                <a:srgbClr val="D2AB8A"/>
              </a:solidFill>
              <a:effectLst>
                <a:glow rad="101600">
                  <a:srgbClr val="96643A">
                    <a:alpha val="60000"/>
                  </a:srgbClr>
                </a:glow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533400"/>
            <a:ext cx="4343400" cy="624786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endParaRPr lang="en-US" sz="40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n-US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Blind, Selfish, </a:t>
            </a:r>
          </a:p>
          <a:p>
            <a:pPr algn="ctr"/>
            <a:r>
              <a:rPr lang="en-US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Proud, Fearful, Beautiful outside,</a:t>
            </a:r>
            <a:br>
              <a:rPr lang="en-US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un-controlled, Neglects the weak, Respects only the Strong, tries to fix others, &amp; will NOT listen to advice.</a:t>
            </a:r>
            <a:endParaRPr lang="en-US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191000" y="1191161"/>
            <a:ext cx="4724400" cy="489364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Vision, Caring</a:t>
            </a:r>
          </a:p>
          <a:p>
            <a:pPr algn="ctr"/>
            <a:r>
              <a:rPr lang="en-US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Humble, Brave, Loving, </a:t>
            </a:r>
            <a:r>
              <a:rPr lang="en-US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/>
            </a:r>
            <a:br>
              <a:rPr lang="en-US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</a:br>
            <a:r>
              <a:rPr lang="en-US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Beautiful inside, </a:t>
            </a:r>
          </a:p>
          <a:p>
            <a:pPr algn="ctr"/>
            <a:r>
              <a:rPr lang="en-US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self-controlled, Respects &amp; Protects the weak, </a:t>
            </a:r>
            <a:r>
              <a:rPr lang="en-US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tries to fix </a:t>
            </a:r>
            <a:r>
              <a:rPr lang="en-US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themselves 1</a:t>
            </a:r>
            <a:r>
              <a:rPr lang="en-US" sz="4000" b="1" baseline="300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st</a:t>
            </a:r>
            <a:r>
              <a:rPr lang="en-US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, </a:t>
            </a:r>
          </a:p>
          <a:p>
            <a:pPr algn="ctr"/>
            <a:r>
              <a:rPr lang="en-US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&amp; will listen to advice.</a:t>
            </a:r>
            <a:endParaRPr lang="en-US" sz="44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8" name="Picture 6" descr="http://www.thargnar.com/backgrounds/book_background2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-1" y="0"/>
            <a:ext cx="9170973" cy="6858000"/>
          </a:xfrm>
          <a:prstGeom prst="rect">
            <a:avLst/>
          </a:prstGeom>
          <a:noFill/>
        </p:spPr>
      </p:pic>
      <p:pic>
        <p:nvPicPr>
          <p:cNvPr id="23556" name="Picture 4" descr="C:\Documents and Settings\Robert Brownell\Local Settings\Temporary Internet Files\FrontPageTempDir\wpe5.gif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4190999" y="-23884"/>
            <a:ext cx="4490545" cy="6837216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E4CDBA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52400" y="152400"/>
            <a:ext cx="8613228" cy="52014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16600" b="1" cap="none" spc="50" dirty="0" smtClean="0">
                <a:ln w="11430">
                  <a:solidFill>
                    <a:srgbClr val="96643A"/>
                  </a:solidFill>
                </a:ln>
                <a:solidFill>
                  <a:srgbClr val="D2AB8A"/>
                </a:solidFill>
                <a:effectLst>
                  <a:glow rad="101600">
                    <a:srgbClr val="96643A">
                      <a:alpha val="60000"/>
                    </a:srgbClr>
                  </a:glow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Black Chancery" pitchFamily="2" charset="0"/>
              </a:rPr>
              <a:t>Get</a:t>
            </a:r>
            <a:br>
              <a:rPr lang="en-US" sz="16600" b="1" cap="none" spc="50" dirty="0" smtClean="0">
                <a:ln w="11430">
                  <a:solidFill>
                    <a:srgbClr val="96643A"/>
                  </a:solidFill>
                </a:ln>
                <a:solidFill>
                  <a:srgbClr val="D2AB8A"/>
                </a:solidFill>
                <a:effectLst>
                  <a:glow rad="101600">
                    <a:srgbClr val="96643A">
                      <a:alpha val="60000"/>
                    </a:srgbClr>
                  </a:glow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Black Chancery" pitchFamily="2" charset="0"/>
              </a:rPr>
            </a:br>
            <a:r>
              <a:rPr lang="en-US" sz="16600" b="1" cap="none" spc="50" dirty="0" smtClean="0">
                <a:ln w="11430">
                  <a:solidFill>
                    <a:srgbClr val="96643A"/>
                  </a:solidFill>
                </a:ln>
                <a:solidFill>
                  <a:srgbClr val="D2AB8A"/>
                </a:solidFill>
                <a:effectLst>
                  <a:glow rad="101600">
                    <a:srgbClr val="96643A">
                      <a:alpha val="60000"/>
                    </a:srgbClr>
                  </a:glow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Black Chancery" pitchFamily="2" charset="0"/>
              </a:rPr>
              <a:t>Wisdom!</a:t>
            </a:r>
            <a:endParaRPr lang="en-US" sz="16600" b="1" cap="none" spc="50" dirty="0">
              <a:ln w="11430">
                <a:solidFill>
                  <a:srgbClr val="96643A"/>
                </a:solidFill>
              </a:ln>
              <a:solidFill>
                <a:srgbClr val="D2AB8A"/>
              </a:solidFill>
              <a:effectLst>
                <a:glow rad="101600">
                  <a:srgbClr val="96643A">
                    <a:alpha val="60000"/>
                  </a:srgbClr>
                </a:glow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Black Chancery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096000" y="5791200"/>
            <a:ext cx="248657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The End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3795</TotalTime>
  <Words>600</Words>
  <Application>Microsoft Office PowerPoint</Application>
  <PresentationFormat>On-screen Show (4:3)</PresentationFormat>
  <Paragraphs>166</Paragraphs>
  <Slides>49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1" baseType="lpstr">
      <vt:lpstr>Office Theme</vt:lpstr>
      <vt:lpstr>Package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</vt:vector>
  </TitlesOfParts>
  <Company>Divine Revelations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Heaven is so Real</dc:creator>
  <cp:lastModifiedBy>Heaven is so Real</cp:lastModifiedBy>
  <cp:revision>117</cp:revision>
  <dcterms:created xsi:type="dcterms:W3CDTF">2008-09-23T09:01:04Z</dcterms:created>
  <dcterms:modified xsi:type="dcterms:W3CDTF">2008-09-30T09:52:05Z</dcterms:modified>
</cp:coreProperties>
</file>